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406.xml" ContentType="application/vnd.openxmlformats-officedocument.presentationml.tags+xml"/>
  <Override PartName="/ppt/notesSlides/notesSlide1.xml" ContentType="application/vnd.openxmlformats-officedocument.presentationml.notesSlide+xml"/>
  <Override PartName="/ppt/tags/tag407.xml" ContentType="application/vnd.openxmlformats-officedocument.presentationml.tags+xml"/>
  <Override PartName="/ppt/notesSlides/notesSlide2.xml" ContentType="application/vnd.openxmlformats-officedocument.presentationml.notesSlide+xml"/>
  <Override PartName="/ppt/tags/tag408.xml" ContentType="application/vnd.openxmlformats-officedocument.presentationml.tags+xml"/>
  <Override PartName="/ppt/notesSlides/notesSlide3.xml" ContentType="application/vnd.openxmlformats-officedocument.presentationml.notesSlide+xml"/>
  <Override PartName="/ppt/tags/tag409.xml" ContentType="application/vnd.openxmlformats-officedocument.presentationml.tags+xml"/>
  <Override PartName="/ppt/notesSlides/notesSlide4.xml" ContentType="application/vnd.openxmlformats-officedocument.presentationml.notesSlide+xml"/>
  <Override PartName="/ppt/tags/tag410.xml" ContentType="application/vnd.openxmlformats-officedocument.presentationml.tags+xml"/>
  <Override PartName="/ppt/notesSlides/notesSlide5.xml" ContentType="application/vnd.openxmlformats-officedocument.presentationml.notesSlide+xml"/>
  <Override PartName="/ppt/tags/tag41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3" r:id="rId2"/>
  </p:sldMasterIdLst>
  <p:notesMasterIdLst>
    <p:notesMasterId r:id="rId9"/>
  </p:notesMasterIdLst>
  <p:handoutMasterIdLst>
    <p:handoutMasterId r:id="rId10"/>
  </p:handoutMasterIdLst>
  <p:sldIdLst>
    <p:sldId id="260" r:id="rId3"/>
    <p:sldId id="259" r:id="rId4"/>
    <p:sldId id="262" r:id="rId5"/>
    <p:sldId id="286" r:id="rId6"/>
    <p:sldId id="288" r:id="rId7"/>
    <p:sldId id="27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761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67" y="67"/>
      </p:cViewPr>
      <p:guideLst>
        <p:guide orient="horz" pos="2520"/>
        <p:guide pos="384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2024/7/12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64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703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9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9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9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9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9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9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9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9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9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9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9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9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9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9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375.xml"/><Relationship Id="rId9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861501"/>
      </p:ext>
    </p:extLst>
  </p:cSld>
  <p:clrMapOvr>
    <a:masterClrMapping/>
  </p:clrMapOvr>
  <p:transition advTm="3000">
    <p:random/>
  </p:transition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881531"/>
      </p:ext>
    </p:extLst>
  </p:cSld>
  <p:clrMapOvr>
    <a:masterClrMapping/>
  </p:clrMapOvr>
  <p:transition advTm="3000">
    <p:random/>
  </p:transition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191662"/>
      </p:ext>
    </p:extLst>
  </p:cSld>
  <p:clrMapOvr>
    <a:masterClrMapping/>
  </p:clrMapOvr>
  <p:transition advTm="3000">
    <p:random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5641"/>
      </p:ext>
    </p:extLst>
  </p:cSld>
  <p:clrMapOvr>
    <a:masterClrMapping/>
  </p:clrMapOvr>
  <p:transition advTm="3000">
    <p:random/>
  </p:transition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21214"/>
      </p:ext>
    </p:extLst>
  </p:cSld>
  <p:clrMapOvr>
    <a:masterClrMapping/>
  </p:clrMapOvr>
  <p:transition advTm="3000">
    <p:random/>
  </p:transition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88988"/>
      </p:ext>
    </p:extLst>
  </p:cSld>
  <p:clrMapOvr>
    <a:masterClrMapping/>
  </p:clrMapOvr>
  <p:transition advTm="3000">
    <p:random/>
  </p:transition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283358"/>
      </p:ext>
    </p:extLst>
  </p:cSld>
  <p:clrMapOvr>
    <a:masterClrMapping/>
  </p:clrMapOvr>
  <p:transition advTm="3000">
    <p:random/>
  </p:transition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86951"/>
      </p:ext>
    </p:extLst>
  </p:cSld>
  <p:clrMapOvr>
    <a:masterClrMapping/>
  </p:clrMapOvr>
  <p:transition advTm="3000">
    <p:random/>
  </p:transition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61408"/>
      </p:ext>
    </p:extLst>
  </p:cSld>
  <p:clrMapOvr>
    <a:masterClrMapping/>
  </p:clrMapOvr>
  <p:transition advTm="3000">
    <p:random/>
  </p:transition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82082"/>
      </p:ext>
    </p:extLst>
  </p:cSld>
  <p:clrMapOvr>
    <a:masterClrMapping/>
  </p:clrMapOvr>
  <p:transition advTm="3000">
    <p:random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218467"/>
      </p:ext>
    </p:extLst>
  </p:cSld>
  <p:clrMapOvr>
    <a:masterClrMapping/>
  </p:clrMapOvr>
  <p:transition advTm="3000">
    <p:random/>
  </p:transition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92487"/>
      </p:ext>
    </p:extLst>
  </p:cSld>
  <p:clrMapOvr>
    <a:masterClrMapping/>
  </p:clrMapOvr>
  <p:transition advTm="3000">
    <p:random/>
  </p:transition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372114"/>
      </p:ext>
    </p:extLst>
  </p:cSld>
  <p:clrMapOvr>
    <a:masterClrMapping/>
  </p:clrMapOvr>
  <p:transition advTm="3000">
    <p:random/>
  </p:transition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201167"/>
      </p:ext>
    </p:extLst>
  </p:cSld>
  <p:clrMapOvr>
    <a:masterClrMapping/>
  </p:clrMapOvr>
  <p:transition advTm="3000">
    <p:random/>
  </p:transition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63809"/>
      </p:ext>
    </p:extLst>
  </p:cSld>
  <p:clrMapOvr>
    <a:masterClrMapping/>
  </p:clrMapOvr>
  <p:transition advTm="3000">
    <p:random/>
  </p:transition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420087"/>
      </p:ext>
    </p:extLst>
  </p:cSld>
  <p:clrMapOvr>
    <a:masterClrMapping/>
  </p:clrMapOvr>
  <p:transition advTm="3000">
    <p:random/>
  </p:transition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043592"/>
      </p:ext>
    </p:extLst>
  </p:cSld>
  <p:clrMapOvr>
    <a:masterClrMapping/>
  </p:clrMapOvr>
  <p:transition advTm="3000">
    <p:random/>
  </p:transition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332824"/>
      </p:ext>
    </p:extLst>
  </p:cSld>
  <p:clrMapOvr>
    <a:masterClrMapping/>
  </p:clrMapOvr>
  <p:transition advTm="3000">
    <p:random/>
  </p:transition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087722"/>
      </p:ext>
    </p:extLst>
  </p:cSld>
  <p:clrMapOvr>
    <a:masterClrMapping/>
  </p:clrMapOvr>
  <p:transition advTm="3000">
    <p:random/>
  </p:transition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639365"/>
      </p:ext>
    </p:extLst>
  </p:cSld>
  <p:clrMapOvr>
    <a:masterClrMapping/>
  </p:clrMapOvr>
  <p:transition advTm="3000">
    <p:random/>
  </p:transition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787757"/>
      </p:ext>
    </p:extLst>
  </p:cSld>
  <p:clrMapOvr>
    <a:masterClrMapping/>
  </p:clrMapOvr>
  <p:transition advTm="3000">
    <p:random/>
  </p:transition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94552"/>
      </p:ext>
    </p:extLst>
  </p:cSld>
  <p:clrMapOvr>
    <a:masterClrMapping/>
  </p:clrMapOvr>
  <p:transition advTm="3000">
    <p:random/>
  </p:transition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552472"/>
      </p:ext>
    </p:extLst>
  </p:cSld>
  <p:clrMapOvr>
    <a:masterClrMapping/>
  </p:clrMapOvr>
  <p:transition advTm="3000">
    <p:random/>
  </p:transition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834880"/>
      </p:ext>
    </p:extLst>
  </p:cSld>
  <p:clrMapOvr>
    <a:masterClrMapping/>
  </p:clrMapOvr>
  <p:transition advTm="3000">
    <p:random/>
  </p:transition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51805"/>
      </p:ext>
    </p:extLst>
  </p:cSld>
  <p:clrMapOvr>
    <a:masterClrMapping/>
  </p:clrMapOvr>
  <p:transition advTm="3000">
    <p:random/>
  </p:transition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234309"/>
      </p:ext>
    </p:extLst>
  </p:cSld>
  <p:clrMapOvr>
    <a:masterClrMapping/>
  </p:clrMapOvr>
  <p:transition advTm="3000">
    <p:random/>
  </p:transition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429986"/>
      </p:ext>
    </p:extLst>
  </p:cSld>
  <p:clrMapOvr>
    <a:masterClrMapping/>
  </p:clrMapOvr>
  <p:transition advTm="3000">
    <p:random/>
  </p:transition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70886"/>
      </p:ext>
    </p:extLst>
  </p:cSld>
  <p:clrMapOvr>
    <a:masterClrMapping/>
  </p:clrMapOvr>
  <p:transition advTm="3000">
    <p:random/>
  </p:transition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108510"/>
      </p:ext>
    </p:extLst>
  </p:cSld>
  <p:clrMapOvr>
    <a:masterClrMapping/>
  </p:clrMapOvr>
  <p:transition advTm="3000">
    <p:random/>
  </p:transition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543620"/>
      </p:ext>
    </p:extLst>
  </p:cSld>
  <p:clrMapOvr>
    <a:masterClrMapping/>
  </p:clrMapOvr>
  <p:transition advTm="3000">
    <p:random/>
  </p:transition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93789"/>
      </p:ext>
    </p:extLst>
  </p:cSld>
  <p:clrMapOvr>
    <a:masterClrMapping/>
  </p:clrMapOvr>
  <p:transition advTm="3000">
    <p:random/>
  </p:transition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087206"/>
      </p:ext>
    </p:extLst>
  </p:cSld>
  <p:clrMapOvr>
    <a:masterClrMapping/>
  </p:clrMapOvr>
  <p:transition advTm="3000">
    <p:random/>
  </p:transition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84469"/>
      </p:ext>
    </p:extLst>
  </p:cSld>
  <p:clrMapOvr>
    <a:masterClrMapping/>
  </p:clrMapOvr>
  <p:transition advTm="3000">
    <p:random/>
  </p:transition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630482"/>
      </p:ext>
    </p:extLst>
  </p:cSld>
  <p:clrMapOvr>
    <a:masterClrMapping/>
  </p:clrMapOvr>
  <p:transition advTm="3000">
    <p:random/>
  </p:transition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6941"/>
      </p:ext>
    </p:extLst>
  </p:cSld>
  <p:clrMapOvr>
    <a:masterClrMapping/>
  </p:clrMapOvr>
  <p:transition advTm="3000">
    <p:random/>
  </p:transition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526365"/>
      </p:ext>
    </p:extLst>
  </p:cSld>
  <p:clrMapOvr>
    <a:masterClrMapping/>
  </p:clrMapOvr>
  <p:transition advTm="3000">
    <p:random/>
  </p:transition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5642"/>
      </p:ext>
    </p:extLst>
  </p:cSld>
  <p:clrMapOvr>
    <a:masterClrMapping/>
  </p:clrMapOvr>
  <p:transition advTm="3000">
    <p:random/>
  </p:transition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845928"/>
      </p:ext>
    </p:extLst>
  </p:cSld>
  <p:clrMapOvr>
    <a:masterClrMapping/>
  </p:clrMapOvr>
  <p:transition advTm="3000">
    <p:random/>
  </p:transition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925385388"/>
      </p:ext>
    </p:extLst>
  </p:cSld>
  <p:clrMapOvr>
    <a:masterClrMapping/>
  </p:clrMapOvr>
  <p:transition advTm="3000">
    <p:random/>
  </p:transition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2024/7/12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 advTm="3000">
    <p:random/>
  </p:transition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91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57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45807"/>
      </p:ext>
    </p:extLst>
  </p:cSld>
  <p:clrMapOvr>
    <a:masterClrMapping/>
  </p:clrMapOvr>
  <p:transition advTm="3000">
    <p:random/>
  </p:transition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99286"/>
      </p:ext>
    </p:extLst>
  </p:cSld>
  <p:clrMapOvr>
    <a:masterClrMapping/>
  </p:clrMapOvr>
  <p:transition advTm="3000">
    <p:random/>
  </p:transition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611018"/>
      </p:ext>
    </p:extLst>
  </p:cSld>
  <p:clrMapOvr>
    <a:masterClrMapping/>
  </p:clrMapOvr>
  <p:transition advTm="3000">
    <p:random/>
  </p:transition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33026"/>
      </p:ext>
    </p:extLst>
  </p:cSld>
  <p:clrMapOvr>
    <a:masterClrMapping/>
  </p:clrMapOvr>
  <p:transition advTm="3000">
    <p:random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6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6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654" r:id="rId49"/>
    <p:sldLayoutId id="2147483655" r:id="rId50"/>
    <p:sldLayoutId id="2147483656" r:id="rId51"/>
    <p:sldLayoutId id="2147483657" r:id="rId52"/>
    <p:sldLayoutId id="2147483658" r:id="rId53"/>
    <p:sldLayoutId id="2147483659" r:id="rId54"/>
  </p:sldLayoutIdLst>
  <p:transition advTm="3000">
    <p:random/>
  </p:transition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5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8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9.xml"/><Relationship Id="rId6" Type="http://schemas.openxmlformats.org/officeDocument/2006/relationships/hyperlink" Target="https://pxhere.com/en/photo/496863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0.xml"/><Relationship Id="rId6" Type="http://schemas.openxmlformats.org/officeDocument/2006/relationships/hyperlink" Target="https://www.earthday.org.tw/newsroom/world/5915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nnews.miraheze.org/wiki/%E5%8F%B0%E5%BC%8F%E8%82%89%E7%B2%BD%E4%B8%BA%E4%BD%95%E8%A6%81%E5%8C%85%E8%82%A5%E8%82%89%E5%85%A5%E9%A6%85%EF%BC%9F%E5%86%85%E8%A1%8C%E4%BA%BA%E6%8C%87%E5%87%BA%E4%BA%86%E5%85%B3%E9%94%AE%E7%82%B9%EF%BC%8C%E5%9B%A0%E4%B8%BA%E4%BC%9A%E6%AF%94%E8%BE%83%E9%A6%99%E8%BD%AF" TargetMode="External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5e3e37d7dea4d8cb2889b7f0aa127ab"/>
          <p:cNvPicPr>
            <a:picLocks noChangeAspect="1"/>
          </p:cNvPicPr>
          <p:nvPr/>
        </p:nvPicPr>
        <p:blipFill>
          <a:blip r:embed="rId4"/>
          <a:srcRect r="12963"/>
          <a:stretch>
            <a:fillRect/>
          </a:stretch>
        </p:blipFill>
        <p:spPr>
          <a:xfrm>
            <a:off x="-5715" y="-24130"/>
            <a:ext cx="12225655" cy="6882130"/>
          </a:xfrm>
          <a:prstGeom prst="rect">
            <a:avLst/>
          </a:prstGeom>
        </p:spPr>
      </p:pic>
      <p:sp>
        <p:nvSpPr>
          <p:cNvPr id="6" name="剪去单角的矩形 5"/>
          <p:cNvSpPr/>
          <p:nvPr/>
        </p:nvSpPr>
        <p:spPr>
          <a:xfrm>
            <a:off x="762635" y="683260"/>
            <a:ext cx="10689590" cy="5492750"/>
          </a:xfrm>
          <a:prstGeom prst="snip1Rect">
            <a:avLst>
              <a:gd name="adj" fmla="val 39560"/>
            </a:avLst>
          </a:prstGeom>
          <a:solidFill>
            <a:schemeClr val="bg1"/>
          </a:solidFill>
          <a:ln>
            <a:noFill/>
          </a:ln>
          <a:effectLst>
            <a:outerShdw blurRad="241300" dist="228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0141" y="5270932"/>
            <a:ext cx="3982065" cy="68825"/>
          </a:xfrm>
          <a:prstGeom prst="rect">
            <a:avLst/>
          </a:prstGeom>
          <a:solidFill>
            <a:srgbClr val="DA5252"/>
          </a:solidFill>
          <a:ln w="25400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商用鲸鱼 (39)"/>
          <p:cNvPicPr>
            <a:picLocks noChangeAspect="1"/>
          </p:cNvPicPr>
          <p:nvPr/>
        </p:nvPicPr>
        <p:blipFill>
          <a:blip r:embed="rId5"/>
          <a:srcRect b="4091"/>
          <a:stretch>
            <a:fillRect/>
          </a:stretch>
        </p:blipFill>
        <p:spPr>
          <a:xfrm>
            <a:off x="5432425" y="0"/>
            <a:ext cx="6187440" cy="6015355"/>
          </a:xfrm>
          <a:prstGeom prst="rect">
            <a:avLst/>
          </a:prstGeom>
          <a:effectLst>
            <a:outerShdw blurRad="165100" dist="1143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1050530" y="2031435"/>
            <a:ext cx="4838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實作海之味   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魚粽</a:t>
            </a:r>
          </a:p>
        </p:txBody>
      </p:sp>
    </p:spTree>
    <p:custDataLst>
      <p:tags r:id="rId1"/>
    </p:custData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5e3e37d7dea4d8cb2889b7f0aa127ab"/>
          <p:cNvPicPr>
            <a:picLocks noChangeAspect="1"/>
          </p:cNvPicPr>
          <p:nvPr/>
        </p:nvPicPr>
        <p:blipFill>
          <a:blip r:embed="rId4"/>
          <a:srcRect r="12963"/>
          <a:stretch>
            <a:fillRect/>
          </a:stretch>
        </p:blipFill>
        <p:spPr>
          <a:xfrm>
            <a:off x="-5715" y="-24130"/>
            <a:ext cx="12225655" cy="6882130"/>
          </a:xfrm>
          <a:prstGeom prst="rect">
            <a:avLst/>
          </a:prstGeom>
        </p:spPr>
      </p:pic>
      <p:sp>
        <p:nvSpPr>
          <p:cNvPr id="6" name="剪去单角的矩形 5"/>
          <p:cNvSpPr/>
          <p:nvPr/>
        </p:nvSpPr>
        <p:spPr>
          <a:xfrm>
            <a:off x="762635" y="683260"/>
            <a:ext cx="10689590" cy="5492750"/>
          </a:xfrm>
          <a:prstGeom prst="snip1Rect">
            <a:avLst>
              <a:gd name="adj" fmla="val 24994"/>
            </a:avLst>
          </a:prstGeom>
          <a:solidFill>
            <a:schemeClr val="bg1"/>
          </a:solidFill>
          <a:ln>
            <a:noFill/>
          </a:ln>
          <a:effectLst>
            <a:outerShdw blurRad="241300" dist="228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30644" y="1955065"/>
            <a:ext cx="6375400" cy="104140"/>
          </a:xfrm>
          <a:prstGeom prst="rect">
            <a:avLst/>
          </a:prstGeom>
          <a:solidFill>
            <a:srgbClr val="DA5252"/>
          </a:solidFill>
          <a:ln w="25400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" name="矩形 2"/>
          <p:cNvSpPr/>
          <p:nvPr/>
        </p:nvSpPr>
        <p:spPr>
          <a:xfrm>
            <a:off x="1130644" y="168904"/>
            <a:ext cx="3877985" cy="2003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933"/>
              </a:lnSpc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綠島包粽文化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0644" y="2172016"/>
            <a:ext cx="68369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56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早期綠島包粽傳統，主要是端午節、元宵節祭祀使用，為了表達對神明祖先的尊敬，魚粽餡料豐富澎湃，由於島上食材取得不易，豬肉是極珍貴肉品。以魚肉為主體，輔佐肉質鮮嫩、肥瘦適中的臺灣溫體豬五花肉，雙重美味平衡口感，一串海陸雙響月桃魚粽，滿載綠島居民虔誠心意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1AC0EDD8-88C9-48A9-AF9A-0D488221C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53" y="2172016"/>
            <a:ext cx="3459153" cy="35375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5e3e37d7dea4d8cb2889b7f0aa127ab"/>
          <p:cNvPicPr>
            <a:picLocks noChangeAspect="1"/>
          </p:cNvPicPr>
          <p:nvPr/>
        </p:nvPicPr>
        <p:blipFill>
          <a:blip r:embed="rId4"/>
          <a:srcRect r="12963"/>
          <a:stretch>
            <a:fillRect/>
          </a:stretch>
        </p:blipFill>
        <p:spPr>
          <a:xfrm>
            <a:off x="-5715" y="-24130"/>
            <a:ext cx="12225655" cy="6882130"/>
          </a:xfrm>
          <a:prstGeom prst="rect">
            <a:avLst/>
          </a:prstGeom>
        </p:spPr>
      </p:pic>
      <p:sp>
        <p:nvSpPr>
          <p:cNvPr id="6" name="剪去单角的矩形 5"/>
          <p:cNvSpPr/>
          <p:nvPr/>
        </p:nvSpPr>
        <p:spPr>
          <a:xfrm>
            <a:off x="762635" y="683260"/>
            <a:ext cx="10689590" cy="5492750"/>
          </a:xfrm>
          <a:prstGeom prst="snip1Rect">
            <a:avLst>
              <a:gd name="adj" fmla="val 24994"/>
            </a:avLst>
          </a:prstGeom>
          <a:solidFill>
            <a:schemeClr val="bg1"/>
          </a:solidFill>
          <a:ln>
            <a:noFill/>
          </a:ln>
          <a:effectLst>
            <a:outerShdw blurRad="241300" dist="228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756"/>
              </a:lnSpc>
            </a:pP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68793" y="65425"/>
            <a:ext cx="1723549" cy="1709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933"/>
              </a:lnSpc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作法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4968793" y="1989565"/>
            <a:ext cx="606114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6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將醃過的魚肉煎一煎、剝碎，和蝦米、紅蔥頭、香菇、豬肉、菜脯一起炒，和生糯米拌一拌後，以燙過、較軟易摺的月桃葉包起，入大鍋滾水煮。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8FA7F0EF-D934-4337-B24E-215384F416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4" y="2128024"/>
            <a:ext cx="3794235" cy="2845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5e3e37d7dea4d8cb2889b7f0aa127ab"/>
          <p:cNvPicPr>
            <a:picLocks noChangeAspect="1"/>
          </p:cNvPicPr>
          <p:nvPr/>
        </p:nvPicPr>
        <p:blipFill>
          <a:blip r:embed="rId4"/>
          <a:srcRect r="12963"/>
          <a:stretch>
            <a:fillRect/>
          </a:stretch>
        </p:blipFill>
        <p:spPr>
          <a:xfrm>
            <a:off x="-5715" y="-24130"/>
            <a:ext cx="12225655" cy="6882130"/>
          </a:xfrm>
          <a:prstGeom prst="rect">
            <a:avLst/>
          </a:prstGeom>
        </p:spPr>
      </p:pic>
      <p:sp>
        <p:nvSpPr>
          <p:cNvPr id="6" name="剪去单角的矩形 5"/>
          <p:cNvSpPr/>
          <p:nvPr/>
        </p:nvSpPr>
        <p:spPr>
          <a:xfrm>
            <a:off x="751205" y="864870"/>
            <a:ext cx="10689590" cy="5492750"/>
          </a:xfrm>
          <a:prstGeom prst="snip1Rect">
            <a:avLst>
              <a:gd name="adj" fmla="val 24994"/>
            </a:avLst>
          </a:prstGeom>
          <a:solidFill>
            <a:schemeClr val="bg1"/>
          </a:solidFill>
          <a:ln>
            <a:noFill/>
          </a:ln>
          <a:effectLst>
            <a:outerShdw blurRad="241300" dist="228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TextBox 4"/>
          <p:cNvSpPr txBox="1"/>
          <p:nvPr/>
        </p:nvSpPr>
        <p:spPr>
          <a:xfrm>
            <a:off x="1178233" y="864870"/>
            <a:ext cx="1754154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667"/>
              </a:lnSpc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作法</a:t>
            </a:r>
            <a:endParaRPr 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B4427B8A-50E5-4F3D-80C0-17F8A13D54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18476" y="2728676"/>
            <a:ext cx="3222319" cy="2741580"/>
          </a:xfrm>
          <a:prstGeom prst="rect">
            <a:avLst/>
          </a:prstGeom>
        </p:spPr>
      </p:pic>
      <p:sp>
        <p:nvSpPr>
          <p:cNvPr id="43" name="TextBox 9"/>
          <p:cNvSpPr txBox="1"/>
          <p:nvPr/>
        </p:nvSpPr>
        <p:spPr>
          <a:xfrm>
            <a:off x="1178233" y="2237041"/>
            <a:ext cx="760316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6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也有人的魚粽是單純只包魚肉，各有做法，但使用的魚肉，不出芭蕉旗魚和黃鰭鮪魚。芭蕉旗魚便是當地人口中的「破雨傘魚」，以飛魚為食的芭蕉旗魚，每年四至七月追著飛魚來到台灣東部海域，並在此產卵，是捕獲量最大的旗魚種類。</a:t>
            </a:r>
            <a:endParaRPr lang="en-US" sz="32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5e3e37d7dea4d8cb2889b7f0aa127ab"/>
          <p:cNvPicPr>
            <a:picLocks noChangeAspect="1"/>
          </p:cNvPicPr>
          <p:nvPr/>
        </p:nvPicPr>
        <p:blipFill>
          <a:blip r:embed="rId4"/>
          <a:srcRect r="12963"/>
          <a:stretch>
            <a:fillRect/>
          </a:stretch>
        </p:blipFill>
        <p:spPr>
          <a:xfrm>
            <a:off x="-5715" y="-24130"/>
            <a:ext cx="12225655" cy="6882130"/>
          </a:xfrm>
          <a:prstGeom prst="rect">
            <a:avLst/>
          </a:prstGeom>
        </p:spPr>
      </p:pic>
      <p:sp>
        <p:nvSpPr>
          <p:cNvPr id="6" name="剪去单角的矩形 5"/>
          <p:cNvSpPr/>
          <p:nvPr/>
        </p:nvSpPr>
        <p:spPr>
          <a:xfrm>
            <a:off x="751205" y="864870"/>
            <a:ext cx="10689590" cy="5492750"/>
          </a:xfrm>
          <a:prstGeom prst="snip1Rect">
            <a:avLst>
              <a:gd name="adj" fmla="val 24994"/>
            </a:avLst>
          </a:prstGeom>
          <a:solidFill>
            <a:schemeClr val="bg1"/>
          </a:solidFill>
          <a:ln>
            <a:noFill/>
          </a:ln>
          <a:effectLst>
            <a:outerShdw blurRad="241300" dist="228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1066506" y="2054233"/>
            <a:ext cx="6839607" cy="352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芭蕉旗魚的背鰭張開時，像大片芭蕉葉，又像是被風吹壞的雨傘布，故稱「破雨傘」。相較於近來較常見的黃鰭鮪魚，綠島人偏愛芭蕉旗魚，因芭蕉旗魚「有一種特別的味道」。</a:t>
            </a:r>
            <a:endParaRPr lang="en-US" sz="32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1552278D-35D9-4E95-80EC-F45DFE8F5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69177" y="2260524"/>
            <a:ext cx="3471618" cy="31140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5e3e37d7dea4d8cb2889b7f0aa127ab"/>
          <p:cNvPicPr>
            <a:picLocks noChangeAspect="1"/>
          </p:cNvPicPr>
          <p:nvPr/>
        </p:nvPicPr>
        <p:blipFill>
          <a:blip r:embed="rId4"/>
          <a:srcRect r="12963"/>
          <a:stretch>
            <a:fillRect/>
          </a:stretch>
        </p:blipFill>
        <p:spPr>
          <a:xfrm>
            <a:off x="-5715" y="-24130"/>
            <a:ext cx="12225655" cy="6882130"/>
          </a:xfrm>
          <a:prstGeom prst="rect">
            <a:avLst/>
          </a:prstGeom>
        </p:spPr>
      </p:pic>
      <p:sp>
        <p:nvSpPr>
          <p:cNvPr id="6" name="剪去单角的矩形 5"/>
          <p:cNvSpPr/>
          <p:nvPr/>
        </p:nvSpPr>
        <p:spPr>
          <a:xfrm>
            <a:off x="762635" y="683260"/>
            <a:ext cx="10689590" cy="5492750"/>
          </a:xfrm>
          <a:prstGeom prst="snip1Rect">
            <a:avLst>
              <a:gd name="adj" fmla="val 24994"/>
            </a:avLst>
          </a:prstGeom>
          <a:solidFill>
            <a:schemeClr val="bg1"/>
          </a:solidFill>
          <a:ln>
            <a:noFill/>
          </a:ln>
          <a:effectLst>
            <a:outerShdw blurRad="241300" dist="228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447491" y="1651317"/>
            <a:ext cx="2136775" cy="3556635"/>
            <a:chOff x="5108575" y="2221865"/>
            <a:chExt cx="2136775" cy="3556635"/>
          </a:xfrm>
        </p:grpSpPr>
        <p:pic>
          <p:nvPicPr>
            <p:cNvPr id="3" name="图片 2" descr="8805a0845078f613170bf862802e3bfd"/>
            <p:cNvPicPr>
              <a:picLocks noChangeAspect="1"/>
            </p:cNvPicPr>
            <p:nvPr/>
          </p:nvPicPr>
          <p:blipFill>
            <a:blip r:embed="rId5"/>
            <a:srcRect t="32037" r="60393" b="3491"/>
            <a:stretch>
              <a:fillRect/>
            </a:stretch>
          </p:blipFill>
          <p:spPr>
            <a:xfrm>
              <a:off x="5108575" y="2221865"/>
              <a:ext cx="1998345" cy="355663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16" h="3232">
                  <a:moveTo>
                    <a:pt x="0" y="0"/>
                  </a:moveTo>
                  <a:lnTo>
                    <a:pt x="1816" y="0"/>
                  </a:lnTo>
                  <a:lnTo>
                    <a:pt x="1816" y="3232"/>
                  </a:lnTo>
                  <a:lnTo>
                    <a:pt x="0" y="323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12" descr="8805a0845078f613170bf862802e3bfd"/>
            <p:cNvPicPr>
              <a:picLocks noChangeAspect="1"/>
            </p:cNvPicPr>
            <p:nvPr/>
          </p:nvPicPr>
          <p:blipFill>
            <a:blip r:embed="rId5"/>
            <a:srcRect l="84275" t="61381" b="25713"/>
            <a:stretch>
              <a:fillRect/>
            </a:stretch>
          </p:blipFill>
          <p:spPr>
            <a:xfrm>
              <a:off x="6787515" y="5206365"/>
              <a:ext cx="457835" cy="4108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1" h="1236">
                  <a:moveTo>
                    <a:pt x="0" y="0"/>
                  </a:moveTo>
                  <a:lnTo>
                    <a:pt x="1551" y="0"/>
                  </a:lnTo>
                  <a:lnTo>
                    <a:pt x="1551" y="1236"/>
                  </a:lnTo>
                  <a:lnTo>
                    <a:pt x="0" y="123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8" name="TextBox 12"/>
          <p:cNvSpPr txBox="1"/>
          <p:nvPr/>
        </p:nvSpPr>
        <p:spPr>
          <a:xfrm>
            <a:off x="4269122" y="2820618"/>
            <a:ext cx="367598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實作時間</a:t>
            </a:r>
            <a:endParaRPr 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B89A797-5392-4962-A748-0A0377FEE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" b="100000" l="0" r="100000">
                        <a14:foregroundMark x1="20000" y1="39667" x2="20000" y2="39667"/>
                        <a14:foregroundMark x1="33375" y1="31500" x2="33375" y2="31500"/>
                        <a14:foregroundMark x1="77375" y1="49667" x2="77375" y2="49667"/>
                        <a14:foregroundMark x1="76000" y1="41333" x2="76000" y2="41333"/>
                        <a14:foregroundMark x1="69125" y1="38333" x2="69125" y2="38333"/>
                        <a14:foregroundMark x1="82875" y1="44167" x2="82875" y2="44167"/>
                        <a14:foregroundMark x1="93000" y1="63667" x2="93000" y2="63667"/>
                        <a14:foregroundMark x1="87875" y1="96000" x2="87875" y2="96000"/>
                        <a14:foregroundMark x1="57125" y1="96500" x2="57125" y2="96500"/>
                        <a14:foregroundMark x1="66500" y1="93000" x2="66500" y2="93000"/>
                        <a14:foregroundMark x1="27500" y1="97667" x2="27500" y2="97667"/>
                        <a14:foregroundMark x1="3875" y1="94333" x2="3875" y2="94333"/>
                        <a14:foregroundMark x1="5500" y1="60667" x2="5500" y2="60667"/>
                        <a14:foregroundMark x1="7625" y1="32167" x2="7625" y2="32167"/>
                        <a14:foregroundMark x1="25375" y1="27500" x2="25375" y2="27500"/>
                        <a14:foregroundMark x1="31000" y1="18500" x2="31000" y2="18500"/>
                        <a14:foregroundMark x1="42750" y1="22000" x2="42750" y2="22000"/>
                        <a14:foregroundMark x1="55875" y1="15667" x2="55875" y2="15667"/>
                        <a14:foregroundMark x1="54125" y1="36167" x2="54125" y2="36167"/>
                        <a14:foregroundMark x1="16750" y1="47500" x2="16750" y2="47500"/>
                        <a14:foregroundMark x1="15125" y1="75333" x2="15125" y2="75333"/>
                        <a14:foregroundMark x1="13125" y1="91833" x2="12875" y2="92667"/>
                        <a14:foregroundMark x1="5875" y1="49000" x2="5875" y2="49000"/>
                        <a14:foregroundMark x1="11875" y1="30833" x2="11875" y2="30833"/>
                        <a14:foregroundMark x1="88500" y1="58500" x2="88500" y2="58500"/>
                        <a14:foregroundMark x1="87125" y1="76667" x2="87125" y2="76667"/>
                        <a14:foregroundMark x1="90000" y1="81667" x2="90000" y2="81667"/>
                        <a14:foregroundMark x1="94500" y1="84167" x2="94500" y2="84167"/>
                        <a14:foregroundMark x1="83125" y1="83000" x2="83125" y2="83000"/>
                        <a14:foregroundMark x1="64750" y1="82667" x2="64750" y2="82667"/>
                        <a14:foregroundMark x1="61750" y1="67833" x2="61750" y2="67833"/>
                        <a14:foregroundMark x1="44500" y1="62833" x2="44500" y2="62833"/>
                        <a14:foregroundMark x1="56750" y1="49333" x2="56750" y2="49333"/>
                        <a14:foregroundMark x1="63500" y1="36167" x2="63500" y2="36167"/>
                        <a14:foregroundMark x1="60500" y1="20667" x2="60500" y2="20667"/>
                        <a14:foregroundMark x1="57625" y1="10500" x2="57625" y2="10500"/>
                        <a14:foregroundMark x1="50750" y1="33333" x2="50750" y2="33333"/>
                        <a14:foregroundMark x1="48625" y1="56167" x2="48625" y2="56167"/>
                        <a14:foregroundMark x1="35125" y1="62833" x2="35125" y2="62833"/>
                        <a14:foregroundMark x1="21875" y1="62000" x2="21875" y2="62000"/>
                        <a14:foregroundMark x1="30000" y1="75000" x2="30000" y2="75000"/>
                        <a14:foregroundMark x1="42000" y1="73000" x2="42000" y2="73000"/>
                        <a14:foregroundMark x1="51875" y1="73333" x2="51875" y2="73333"/>
                        <a14:foregroundMark x1="61750" y1="73833" x2="61750" y2="73833"/>
                        <a14:foregroundMark x1="46000" y1="89833" x2="46000" y2="89833"/>
                        <a14:foregroundMark x1="14625" y1="91500" x2="14625" y2="91500"/>
                        <a14:foregroundMark x1="2125" y1="60167" x2="2125" y2="60167"/>
                        <a14:foregroundMark x1="5625" y1="38833" x2="5625" y2="38833"/>
                        <a14:foregroundMark x1="20625" y1="34500" x2="20625" y2="34500"/>
                        <a14:foregroundMark x1="26500" y1="32833" x2="27000" y2="33667"/>
                        <a14:foregroundMark x1="30875" y1="36333" x2="30875" y2="36333"/>
                        <a14:foregroundMark x1="37250" y1="26667" x2="37250" y2="26667"/>
                        <a14:foregroundMark x1="44625" y1="29167" x2="46375" y2="30333"/>
                        <a14:foregroundMark x1="69125" y1="37500" x2="69125" y2="37500"/>
                        <a14:foregroundMark x1="84875" y1="49333" x2="84875" y2="49333"/>
                        <a14:foregroundMark x1="94875" y1="55167" x2="94875" y2="55167"/>
                        <a14:foregroundMark x1="67250" y1="29000" x2="67250" y2="29000"/>
                        <a14:foregroundMark x1="71125" y1="31500" x2="71125" y2="31500"/>
                        <a14:foregroundMark x1="73750" y1="31667" x2="73750" y2="31667"/>
                        <a14:foregroundMark x1="76875" y1="33667" x2="76875" y2="33667"/>
                        <a14:foregroundMark x1="89750" y1="49667" x2="89750" y2="49667"/>
                        <a14:foregroundMark x1="93500" y1="49000" x2="93500" y2="49000"/>
                        <a14:foregroundMark x1="17375" y1="31667" x2="17375" y2="31667"/>
                        <a14:foregroundMark x1="15375" y1="42333" x2="15375" y2="42333"/>
                        <a14:foregroundMark x1="10625" y1="49667" x2="10625" y2="49667"/>
                        <a14:foregroundMark x1="10875" y1="66167" x2="10875" y2="66167"/>
                        <a14:foregroundMark x1="7500" y1="76333" x2="7500" y2="76333"/>
                        <a14:foregroundMark x1="13625" y1="80500" x2="15375" y2="81167"/>
                        <a14:foregroundMark x1="41250" y1="86500" x2="41250" y2="86500"/>
                        <a14:foregroundMark x1="44625" y1="88000" x2="45625" y2="88500"/>
                        <a14:foregroundMark x1="54875" y1="90167" x2="56875" y2="90167"/>
                        <a14:foregroundMark x1="82750" y1="88500" x2="82750" y2="88500"/>
                        <a14:foregroundMark x1="85125" y1="86500" x2="85125" y2="86500"/>
                        <a14:foregroundMark x1="82750" y1="71500" x2="82750" y2="71500"/>
                        <a14:foregroundMark x1="82750" y1="64000" x2="82750" y2="64000"/>
                        <a14:foregroundMark x1="83375" y1="60833" x2="85750" y2="62500"/>
                        <a14:foregroundMark x1="95625" y1="63500" x2="95625" y2="63500"/>
                        <a14:foregroundMark x1="97625" y1="66667" x2="98375" y2="68833"/>
                        <a14:backgroundMark x1="11625" y1="15167" x2="11625" y2="15167"/>
                        <a14:backgroundMark x1="21875" y1="10833" x2="21875" y2="10833"/>
                        <a14:backgroundMark x1="78000" y1="22500" x2="78000" y2="22500"/>
                        <a14:backgroundMark x1="94000" y1="29500" x2="94000" y2="29500"/>
                        <a14:backgroundMark x1="71500" y1="26833" x2="71500" y2="2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90276" y="3515711"/>
            <a:ext cx="4161949" cy="2660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3xxezp0">
      <a:majorFont>
        <a:latin typeface="Arial"/>
        <a:ea typeface="仓耳青禾体-谷力 W05"/>
        <a:cs typeface=""/>
      </a:majorFont>
      <a:minorFont>
        <a:latin typeface="Arial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3xxezp0">
      <a:majorFont>
        <a:latin typeface="Arial"/>
        <a:ea typeface="仓耳青禾体-谷力 W05"/>
        <a:cs typeface=""/>
      </a:majorFont>
      <a:minorFont>
        <a:latin typeface="Arial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305</Words>
  <Application>Microsoft Office PowerPoint</Application>
  <PresentationFormat>寬螢幕</PresentationFormat>
  <Paragraphs>11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微软雅黑</vt:lpstr>
      <vt:lpstr>仓耳青禾体-谷力 W05</vt:lpstr>
      <vt:lpstr>標楷體</vt:lpstr>
      <vt:lpstr>Arial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</dc:title>
  <dc:creator>第一PPT</dc:creator>
  <cp:keywords>www.1ppt.com</cp:keywords>
  <dc:description>www.1ppt.com</dc:description>
  <cp:lastModifiedBy>TTCT</cp:lastModifiedBy>
  <cp:revision>22</cp:revision>
  <dcterms:created xsi:type="dcterms:W3CDTF">2019-09-15T07:43:00Z</dcterms:created>
  <dcterms:modified xsi:type="dcterms:W3CDTF">2024-07-12T07:04:37Z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8EF7BF06672E4F1BB0A46EDBE7D2D412_12</vt:lpwstr>
  </property>
  <property fmtid="{D5CDD505-2E9C-101B-9397-08002B2CF9AE}" pid="3" name="KSOProductBuildVer">
    <vt:lpwstr>2052-12.1.0.15120</vt:lpwstr>
  </property>
</Properties>
</file>