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52" r:id="rId2"/>
    <p:sldMasterId id="2147483804" r:id="rId3"/>
  </p:sldMasterIdLst>
  <p:notesMasterIdLst>
    <p:notesMasterId r:id="rId16"/>
  </p:notesMasterIdLst>
  <p:sldIdLst>
    <p:sldId id="256" r:id="rId4"/>
    <p:sldId id="257" r:id="rId5"/>
    <p:sldId id="258" r:id="rId6"/>
    <p:sldId id="260" r:id="rId7"/>
    <p:sldId id="259" r:id="rId8"/>
    <p:sldId id="262" r:id="rId9"/>
    <p:sldId id="263" r:id="rId10"/>
    <p:sldId id="261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6451" autoAdjust="0"/>
  </p:normalViewPr>
  <p:slideViewPr>
    <p:cSldViewPr snapToGrid="0" showGuides="1">
      <p:cViewPr varScale="1">
        <p:scale>
          <a:sx n="71" d="100"/>
          <a:sy n="71" d="100"/>
        </p:scale>
        <p:origin x="97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E586F-291D-4826-B824-23D4A4514B82}" type="datetimeFigureOut">
              <a:rPr lang="zh-TW" altLang="en-US" smtClean="0"/>
              <a:t>2024/7/12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F48D8-E604-4208-B104-F27BE34EE4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42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48D8-E604-4208-B104-F27BE34EE4E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15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48D8-E604-4208-B104-F27BE34EE4E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80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48D8-E604-4208-B104-F27BE34EE4E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21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48D8-E604-4208-B104-F27BE34EE4E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65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F48D8-E604-4208-B104-F27BE34EE4E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23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7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9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873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6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95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34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88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0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7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7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56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85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752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5676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2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3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54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89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34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75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05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9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8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8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6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7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1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211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0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739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5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8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9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4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8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2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4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0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3D3117-9F67-14FC-8D62-3CF0139BF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4100" b="1" i="0" dirty="0"/>
              <a:t>綠島國小</a:t>
            </a:r>
            <a:br>
              <a:rPr lang="en-US" altLang="zh-TW" sz="4100" b="1" i="0" dirty="0"/>
            </a:br>
            <a:br>
              <a:rPr lang="en-US" altLang="zh-TW" sz="4100" b="1" i="0" dirty="0"/>
            </a:br>
            <a:r>
              <a:rPr lang="en-US" altLang="zh-TW" sz="4100" b="1" i="0" dirty="0"/>
              <a:t>113</a:t>
            </a:r>
            <a:r>
              <a:rPr lang="zh-TW" altLang="en-US" sz="4100" b="1" i="0" dirty="0"/>
              <a:t>學年度</a:t>
            </a:r>
            <a:br>
              <a:rPr lang="en-US" altLang="zh-TW" sz="4100" b="1" i="0" dirty="0"/>
            </a:br>
            <a:r>
              <a:rPr lang="zh-TW" altLang="en-US" sz="4100" b="1" dirty="0"/>
              <a:t>海洋小健將</a:t>
            </a:r>
            <a:endParaRPr lang="zh-TW" altLang="en-US" sz="4100" b="1" i="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11BEBB4-541E-DAE7-87B8-ACFCB1276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0216" y="4052094"/>
            <a:ext cx="2384820" cy="531812"/>
          </a:xfrm>
        </p:spPr>
        <p:txBody>
          <a:bodyPr>
            <a:noAutofit/>
          </a:bodyPr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113.06.24-113.06.28</a:t>
            </a:r>
          </a:p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綠島 烏油窟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4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圖片 7" descr="一張含有 戶外, 大自然, 天空, 橫向 的圖片&#10;&#10;自動產生的描述">
            <a:extLst>
              <a:ext uri="{FF2B5EF4-FFF2-40B4-BE49-F238E27FC236}">
                <a16:creationId xmlns:a16="http://schemas.microsoft.com/office/drawing/2014/main" id="{FCDD63EF-9924-F5A3-595B-A8797BD8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14398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44" name="Group 35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8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321D3-1D0D-5612-454D-741A0424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04" y="540025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特別事項</a:t>
            </a:r>
            <a:endParaRPr lang="zh-TW" altLang="en-US" sz="5400" dirty="0"/>
          </a:p>
        </p:txBody>
      </p:sp>
      <p:pic>
        <p:nvPicPr>
          <p:cNvPr id="5" name="圖片 4" descr="一張含有 戶外, 服裝, 人員, 天空 的圖片&#10;&#10;自動產生的描述">
            <a:extLst>
              <a:ext uri="{FF2B5EF4-FFF2-40B4-BE49-F238E27FC236}">
                <a16:creationId xmlns:a16="http://schemas.microsoft.com/office/drawing/2014/main" id="{2AC218DB-0175-C5BC-4EB4-8D3074A9B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1495"/>
            <a:ext cx="4138317" cy="411259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B20B7D5-DEE4-9E30-4547-F121A53A58AC}"/>
              </a:ext>
            </a:extLst>
          </p:cNvPr>
          <p:cNvSpPr txBox="1"/>
          <p:nvPr/>
        </p:nvSpPr>
        <p:spPr>
          <a:xfrm>
            <a:off x="4949688" y="2226036"/>
            <a:ext cx="4969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因天氣炎熱，學校於教學時間在教學場地旁搭建遮陽帳棚，並準備充足的水分補給。</a:t>
            </a:r>
            <a:endParaRPr lang="en-US" altLang="zh-TW" sz="2400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endParaRPr lang="en-US" altLang="zh-TW" sz="2400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特別注意學生的生理狀況，救生員、校護、班導師於場邊戒護，教學現場也備有基本急救器材。</a:t>
            </a:r>
            <a:endParaRPr lang="en-US" altLang="zh-TW" sz="2400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AD2EB55C-F76C-3367-430C-89AF3F145E0A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57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CD89E4-17B8-4107-6023-9ED5926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69" y="609598"/>
            <a:ext cx="8596668" cy="128877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b="1" dirty="0"/>
              <a:t>游泳教學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教練團隊</a:t>
            </a:r>
            <a:br>
              <a:rPr lang="en-US" altLang="zh-TW" sz="5400" b="1" dirty="0"/>
            </a:br>
            <a:r>
              <a:rPr lang="zh-TW" altLang="en-US" sz="2700" b="1" dirty="0">
                <a:solidFill>
                  <a:schemeClr val="tx1"/>
                </a:solidFill>
              </a:rPr>
              <a:t>國立台東大學體育系學生</a:t>
            </a:r>
            <a:endParaRPr lang="zh-TW" altLang="en-US" sz="5400" dirty="0">
              <a:solidFill>
                <a:schemeClr val="tx1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AD8D3B1-C4A1-48BE-E068-AC169CDE000D}"/>
              </a:ext>
            </a:extLst>
          </p:cNvPr>
          <p:cNvGrpSpPr/>
          <p:nvPr/>
        </p:nvGrpSpPr>
        <p:grpSpPr>
          <a:xfrm>
            <a:off x="1594764" y="2194897"/>
            <a:ext cx="7022462" cy="4195963"/>
            <a:chOff x="879148" y="2136910"/>
            <a:chExt cx="9531415" cy="4726056"/>
          </a:xfrm>
        </p:grpSpPr>
        <p:pic>
          <p:nvPicPr>
            <p:cNvPr id="7" name="圖片 6" descr="一張含有 戶外, 服裝, 人員, 天空 的圖片&#10;&#10;自動產生的描述">
              <a:extLst>
                <a:ext uri="{FF2B5EF4-FFF2-40B4-BE49-F238E27FC236}">
                  <a16:creationId xmlns:a16="http://schemas.microsoft.com/office/drawing/2014/main" id="{BC1CBBD2-76AC-B703-8530-C35325196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98" r="27994"/>
            <a:stretch/>
          </p:blipFill>
          <p:spPr>
            <a:xfrm>
              <a:off x="879148" y="2141876"/>
              <a:ext cx="1517194" cy="4721086"/>
            </a:xfrm>
            <a:prstGeom prst="rect">
              <a:avLst/>
            </a:prstGeom>
          </p:spPr>
        </p:pic>
        <p:pic>
          <p:nvPicPr>
            <p:cNvPr id="15" name="圖片 14" descr="一張含有 戶外, 服裝, 人員, 天空 的圖片&#10;&#10;自動產生的描述">
              <a:extLst>
                <a:ext uri="{FF2B5EF4-FFF2-40B4-BE49-F238E27FC236}">
                  <a16:creationId xmlns:a16="http://schemas.microsoft.com/office/drawing/2014/main" id="{93F8CD57-0FC9-0132-8C87-74893EF9C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6" r="29516"/>
            <a:stretch/>
          </p:blipFill>
          <p:spPr>
            <a:xfrm>
              <a:off x="2237885" y="2136910"/>
              <a:ext cx="1517195" cy="4721090"/>
            </a:xfrm>
            <a:prstGeom prst="rect">
              <a:avLst/>
            </a:prstGeom>
          </p:spPr>
        </p:pic>
        <p:pic>
          <p:nvPicPr>
            <p:cNvPr id="5" name="圖片 4" descr="一張含有 戶外, 服裝, 天空, 人員 的圖片&#10;&#10;自動產生的描述">
              <a:extLst>
                <a:ext uri="{FF2B5EF4-FFF2-40B4-BE49-F238E27FC236}">
                  <a16:creationId xmlns:a16="http://schemas.microsoft.com/office/drawing/2014/main" id="{43F7BFAD-0485-7F8F-0421-2A3C15A1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7" t="3651" r="30812"/>
            <a:stretch/>
          </p:blipFill>
          <p:spPr>
            <a:xfrm>
              <a:off x="3755079" y="2141876"/>
              <a:ext cx="1245410" cy="4721086"/>
            </a:xfrm>
            <a:prstGeom prst="rect">
              <a:avLst/>
            </a:prstGeom>
          </p:spPr>
        </p:pic>
        <p:pic>
          <p:nvPicPr>
            <p:cNvPr id="9" name="圖片 8" descr="一張含有 戶外, 服裝, 人員, 天空 的圖片&#10;&#10;自動產生的描述">
              <a:extLst>
                <a:ext uri="{FF2B5EF4-FFF2-40B4-BE49-F238E27FC236}">
                  <a16:creationId xmlns:a16="http://schemas.microsoft.com/office/drawing/2014/main" id="{C6DB2E4C-96ED-7E67-E055-F4B4E5C95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88" r="34352"/>
            <a:stretch/>
          </p:blipFill>
          <p:spPr>
            <a:xfrm>
              <a:off x="5000489" y="2136910"/>
              <a:ext cx="1438622" cy="4721087"/>
            </a:xfrm>
            <a:prstGeom prst="rect">
              <a:avLst/>
            </a:prstGeom>
          </p:spPr>
        </p:pic>
        <p:pic>
          <p:nvPicPr>
            <p:cNvPr id="17" name="圖片 16" descr="一張含有 戶外, 服裝, 天空, 雲 的圖片&#10;&#10;自動產生的描述">
              <a:extLst>
                <a:ext uri="{FF2B5EF4-FFF2-40B4-BE49-F238E27FC236}">
                  <a16:creationId xmlns:a16="http://schemas.microsoft.com/office/drawing/2014/main" id="{6BAC49FF-EACC-5325-7512-DA7811794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8" t="8574" r="28943"/>
            <a:stretch/>
          </p:blipFill>
          <p:spPr>
            <a:xfrm>
              <a:off x="6439111" y="2141876"/>
              <a:ext cx="1245409" cy="4716126"/>
            </a:xfrm>
            <a:prstGeom prst="rect">
              <a:avLst/>
            </a:prstGeom>
          </p:spPr>
        </p:pic>
        <p:pic>
          <p:nvPicPr>
            <p:cNvPr id="4" name="圖片 3" descr="一張含有 戶外, 服裝, 天空, 人員 的圖片&#10;&#10;自動產生的描述">
              <a:extLst>
                <a:ext uri="{FF2B5EF4-FFF2-40B4-BE49-F238E27FC236}">
                  <a16:creationId xmlns:a16="http://schemas.microsoft.com/office/drawing/2014/main" id="{1ED52767-0B22-C9D3-322A-F08254DA0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76" t="5935" r="12854"/>
            <a:stretch/>
          </p:blipFill>
          <p:spPr>
            <a:xfrm>
              <a:off x="7684520" y="2136910"/>
              <a:ext cx="2726043" cy="4726056"/>
            </a:xfrm>
            <a:prstGeom prst="rect">
              <a:avLst/>
            </a:prstGeom>
          </p:spPr>
        </p:pic>
      </p:grp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787930AB-390F-FB67-CC68-EBCD036CB603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40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FC6C1E-43F9-780D-5973-7F31AF3E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72" y="156315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游泳學生成果照</a:t>
            </a:r>
            <a:endParaRPr lang="zh-TW" altLang="en-US" sz="5400" dirty="0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E56BBC4-5BAA-1789-B99A-5A29EEBD00AA}"/>
              </a:ext>
            </a:extLst>
          </p:cNvPr>
          <p:cNvGrpSpPr/>
          <p:nvPr/>
        </p:nvGrpSpPr>
        <p:grpSpPr>
          <a:xfrm>
            <a:off x="1144473" y="1202103"/>
            <a:ext cx="9363928" cy="5249955"/>
            <a:chOff x="3059985" y="1480399"/>
            <a:chExt cx="9023368" cy="5038275"/>
          </a:xfrm>
        </p:grpSpPr>
        <p:pic>
          <p:nvPicPr>
            <p:cNvPr id="5" name="圖片 4" descr="一張含有 體育, 游泳, 水, 潛水裝備 的圖片&#10;&#10;自動產生的描述">
              <a:extLst>
                <a:ext uri="{FF2B5EF4-FFF2-40B4-BE49-F238E27FC236}">
                  <a16:creationId xmlns:a16="http://schemas.microsoft.com/office/drawing/2014/main" id="{B127BCBB-E566-062F-1DDE-1EE4488BB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802" y="1480399"/>
              <a:ext cx="2374548" cy="1739658"/>
            </a:xfrm>
            <a:prstGeom prst="rect">
              <a:avLst/>
            </a:prstGeom>
          </p:spPr>
        </p:pic>
        <p:pic>
          <p:nvPicPr>
            <p:cNvPr id="7" name="圖片 6" descr="一張含有 體育, 游泳, 水面下的, 水 的圖片&#10;&#10;自動產生的描述">
              <a:extLst>
                <a:ext uri="{FF2B5EF4-FFF2-40B4-BE49-F238E27FC236}">
                  <a16:creationId xmlns:a16="http://schemas.microsoft.com/office/drawing/2014/main" id="{11614A8C-9649-70CB-A0B7-A4584713E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985" y="3171904"/>
              <a:ext cx="2265203" cy="1668894"/>
            </a:xfrm>
            <a:prstGeom prst="rect">
              <a:avLst/>
            </a:prstGeom>
          </p:spPr>
        </p:pic>
        <p:pic>
          <p:nvPicPr>
            <p:cNvPr id="9" name="圖片 8" descr="一張含有 戶外, 天空, 水, 假期 的圖片&#10;&#10;自動產生的描述">
              <a:extLst>
                <a:ext uri="{FF2B5EF4-FFF2-40B4-BE49-F238E27FC236}">
                  <a16:creationId xmlns:a16="http://schemas.microsoft.com/office/drawing/2014/main" id="{E86090E6-1A52-FC88-5ED9-778AD803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985" y="1480745"/>
              <a:ext cx="2263031" cy="1697656"/>
            </a:xfrm>
            <a:prstGeom prst="rect">
              <a:avLst/>
            </a:prstGeom>
          </p:spPr>
        </p:pic>
        <p:pic>
          <p:nvPicPr>
            <p:cNvPr id="11" name="圖片 10" descr="一張含有 戶外, 天空, 水, 雲 的圖片&#10;&#10;自動產生的描述">
              <a:extLst>
                <a:ext uri="{FF2B5EF4-FFF2-40B4-BE49-F238E27FC236}">
                  <a16:creationId xmlns:a16="http://schemas.microsoft.com/office/drawing/2014/main" id="{7DCFF7FC-DBA7-1168-0925-1CC634263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360" y="4823912"/>
              <a:ext cx="2244090" cy="1683447"/>
            </a:xfrm>
            <a:prstGeom prst="rect">
              <a:avLst/>
            </a:prstGeom>
          </p:spPr>
        </p:pic>
        <p:pic>
          <p:nvPicPr>
            <p:cNvPr id="13" name="圖片 12" descr="一張含有 戶外, 天空, 人員, 服裝 的圖片&#10;&#10;自動產生的描述">
              <a:extLst>
                <a:ext uri="{FF2B5EF4-FFF2-40B4-BE49-F238E27FC236}">
                  <a16:creationId xmlns:a16="http://schemas.microsoft.com/office/drawing/2014/main" id="{3DAD6525-F283-F126-00AA-8284F3F7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014" y="3165406"/>
              <a:ext cx="2229036" cy="1668894"/>
            </a:xfrm>
            <a:prstGeom prst="rect">
              <a:avLst/>
            </a:prstGeom>
          </p:spPr>
        </p:pic>
        <p:pic>
          <p:nvPicPr>
            <p:cNvPr id="15" name="圖片 14" descr="一張含有 戶外, 水, 休閒娛樂, 人員 的圖片&#10;&#10;自動產生的描述">
              <a:extLst>
                <a:ext uri="{FF2B5EF4-FFF2-40B4-BE49-F238E27FC236}">
                  <a16:creationId xmlns:a16="http://schemas.microsoft.com/office/drawing/2014/main" id="{06E1D645-3346-64E0-A61C-2FB1D1BD1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017" y="1493313"/>
              <a:ext cx="2250595" cy="1688327"/>
            </a:xfrm>
            <a:prstGeom prst="rect">
              <a:avLst/>
            </a:prstGeom>
          </p:spPr>
        </p:pic>
        <p:pic>
          <p:nvPicPr>
            <p:cNvPr id="17" name="圖片 16" descr="一張含有 游泳, 體育, 水, 水面下的 的圖片&#10;&#10;自動產生的描述">
              <a:extLst>
                <a:ext uri="{FF2B5EF4-FFF2-40B4-BE49-F238E27FC236}">
                  <a16:creationId xmlns:a16="http://schemas.microsoft.com/office/drawing/2014/main" id="{17785AA6-10F4-5680-9F67-DE0849560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449" y="4812595"/>
              <a:ext cx="2261210" cy="1691525"/>
            </a:xfrm>
            <a:prstGeom prst="rect">
              <a:avLst/>
            </a:prstGeom>
          </p:spPr>
        </p:pic>
        <p:pic>
          <p:nvPicPr>
            <p:cNvPr id="19" name="圖片 18" descr="一張含有 戶外, 天空, 人民, 觀光 的圖片&#10;&#10;自動產生的描述">
              <a:extLst>
                <a:ext uri="{FF2B5EF4-FFF2-40B4-BE49-F238E27FC236}">
                  <a16:creationId xmlns:a16="http://schemas.microsoft.com/office/drawing/2014/main" id="{357AD5B7-2469-F374-7B0E-BEC25880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051" y="3178401"/>
              <a:ext cx="2267808" cy="1645510"/>
            </a:xfrm>
            <a:prstGeom prst="rect">
              <a:avLst/>
            </a:prstGeom>
          </p:spPr>
        </p:pic>
        <p:pic>
          <p:nvPicPr>
            <p:cNvPr id="21" name="圖片 20" descr="一張含有 戶外, 天空, 燈塔, 人員 的圖片&#10;&#10;自動產生的描述">
              <a:extLst>
                <a:ext uri="{FF2B5EF4-FFF2-40B4-BE49-F238E27FC236}">
                  <a16:creationId xmlns:a16="http://schemas.microsoft.com/office/drawing/2014/main" id="{9558DA82-C784-CB65-A7B3-748F99B53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644" y="1483638"/>
              <a:ext cx="2263493" cy="1698002"/>
            </a:xfrm>
            <a:prstGeom prst="rect">
              <a:avLst/>
            </a:prstGeom>
          </p:spPr>
        </p:pic>
        <p:pic>
          <p:nvPicPr>
            <p:cNvPr id="23" name="圖片 22" descr="一張含有 戶外, 天空, 地面, 雲 的圖片&#10;&#10;自動產生的描述">
              <a:extLst>
                <a:ext uri="{FF2B5EF4-FFF2-40B4-BE49-F238E27FC236}">
                  <a16:creationId xmlns:a16="http://schemas.microsoft.com/office/drawing/2014/main" id="{32E7C70A-89C8-5A20-FF08-840DCE95F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19860" y="4820671"/>
              <a:ext cx="2263493" cy="1698003"/>
            </a:xfrm>
            <a:prstGeom prst="rect">
              <a:avLst/>
            </a:prstGeom>
          </p:spPr>
        </p:pic>
        <p:pic>
          <p:nvPicPr>
            <p:cNvPr id="25" name="圖片 24" descr="一張含有 戶外, 人員, 服裝, 天空 的圖片&#10;&#10;自動產生的描述">
              <a:extLst>
                <a:ext uri="{FF2B5EF4-FFF2-40B4-BE49-F238E27FC236}">
                  <a16:creationId xmlns:a16="http://schemas.microsoft.com/office/drawing/2014/main" id="{2A655ABD-5DF1-867A-62E5-E29170C3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9860" y="3178401"/>
              <a:ext cx="2263493" cy="1698003"/>
            </a:xfrm>
            <a:prstGeom prst="rect">
              <a:avLst/>
            </a:prstGeom>
          </p:spPr>
        </p:pic>
        <p:pic>
          <p:nvPicPr>
            <p:cNvPr id="27" name="圖片 26" descr="一張含有 戶外, 天空, 燈塔, 人員 的圖片&#10;&#10;自動產生的描述">
              <a:extLst>
                <a:ext uri="{FF2B5EF4-FFF2-40B4-BE49-F238E27FC236}">
                  <a16:creationId xmlns:a16="http://schemas.microsoft.com/office/drawing/2014/main" id="{F97295C1-9E35-6E63-A3E8-6C65D564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985" y="4809358"/>
              <a:ext cx="2274917" cy="1698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75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B84956-C072-AB31-CE6D-D473F59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487" y="178904"/>
            <a:ext cx="2174276" cy="1070212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目錄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A4435AA7-E2CD-D110-D305-AA42538AA641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C99F5-3972-4E21-E8A1-D7E8AD9F34A5}"/>
              </a:ext>
            </a:extLst>
          </p:cNvPr>
          <p:cNvSpPr txBox="1"/>
          <p:nvPr/>
        </p:nvSpPr>
        <p:spPr>
          <a:xfrm>
            <a:off x="3920986" y="1249116"/>
            <a:ext cx="50590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場地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日期及時間安排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目標及評量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游泳能力課程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自救能力課程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能力分班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學生出席佶評量成果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特別事項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pPr algn="ctr"/>
            <a:r>
              <a:rPr lang="zh-TW" altLang="en-US" sz="36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教練團隊</a:t>
            </a:r>
            <a:endParaRPr lang="en-US" altLang="zh-TW" sz="3600" b="1" dirty="0">
              <a:latin typeface="華康鐵線龍門W3" panose="03000309000000000000" pitchFamily="65" charset="-120"/>
              <a:ea typeface="華康鐵線龍門W3" panose="03000309000000000000" pitchFamily="65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E9AFF3-C5F4-4FB1-34E3-477A61FE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81" y="3766930"/>
            <a:ext cx="3173825" cy="2561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2C6C12-1448-25AF-F820-FC0C9C1F9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65"/>
          <a:stretch/>
        </p:blipFill>
        <p:spPr>
          <a:xfrm>
            <a:off x="597005" y="1358447"/>
            <a:ext cx="3236952" cy="182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96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F51D00-FEFD-D326-C62F-872B5EDF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69" y="605074"/>
            <a:ext cx="8596668" cy="61261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場地</a:t>
            </a:r>
          </a:p>
        </p:txBody>
      </p:sp>
      <p:pic>
        <p:nvPicPr>
          <p:cNvPr id="5" name="內容版面配置區 4" descr="一張含有 戶外, 天空, 燈塔, 海灘 的圖片&#10;&#10;自動產生的描述">
            <a:extLst>
              <a:ext uri="{FF2B5EF4-FFF2-40B4-BE49-F238E27FC236}">
                <a16:creationId xmlns:a16="http://schemas.microsoft.com/office/drawing/2014/main" id="{C1F4FD65-0179-E8B6-ABDF-27DA668C6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" y="1901873"/>
            <a:ext cx="3704496" cy="373843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B7F2DC-59A2-0679-555F-F7C7F4EB0221}"/>
              </a:ext>
            </a:extLst>
          </p:cNvPr>
          <p:cNvSpPr txBox="1"/>
          <p:nvPr/>
        </p:nvSpPr>
        <p:spPr>
          <a:xfrm>
            <a:off x="4530613" y="1675537"/>
            <a:ext cx="45713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i="0" dirty="0">
                <a:solidFill>
                  <a:srgbClr val="494949"/>
                </a:solidFill>
                <a:effectLst/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     「 烏油窟」位於綠島燈塔北面海岸，是一處退潮時才會顯露出來的小水池。</a:t>
            </a:r>
            <a:endParaRPr lang="en-US" altLang="zh-TW" sz="2400" b="1" i="0" dirty="0">
              <a:solidFill>
                <a:srgbClr val="494949"/>
              </a:solidFill>
              <a:effectLst/>
              <a:highlight>
                <a:srgbClr val="FFFFFF"/>
              </a:highlight>
              <a:latin typeface="華康鐵線龍門W3(P)" panose="03000300000000000000" pitchFamily="66" charset="-120"/>
              <a:ea typeface="華康鐵線龍門W3(P)" panose="03000300000000000000" pitchFamily="66" charset="-120"/>
            </a:endParaRPr>
          </a:p>
          <a:p>
            <a:r>
              <a:rPr lang="zh-TW" altLang="en-US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      </a:t>
            </a:r>
            <a:r>
              <a:rPr lang="zh-TW" altLang="en-US" sz="2400" b="1" i="0" dirty="0">
                <a:solidFill>
                  <a:srgbClr val="494949"/>
                </a:solidFill>
                <a:effectLst/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此處景點附近是礁石海岸，因為退潮時海水被環狀礁石阻擋而無法流出，於是形成一個小水池，此外因為類似潟湖地形，水池平靜無波，不時閃耀著藍綠色寶石般的光澤，十分美麗。</a:t>
            </a:r>
            <a:endParaRPr lang="en-US" altLang="zh-TW" sz="2400" b="1" i="0" dirty="0">
              <a:solidFill>
                <a:srgbClr val="494949"/>
              </a:solidFill>
              <a:effectLst/>
              <a:highlight>
                <a:srgbClr val="FFFFFF"/>
              </a:highlight>
              <a:latin typeface="華康鐵線龍門W3(P)" panose="03000300000000000000" pitchFamily="66" charset="-120"/>
              <a:ea typeface="華康鐵線龍門W3(P)" panose="03000300000000000000" pitchFamily="66" charset="-120"/>
            </a:endParaRPr>
          </a:p>
          <a:p>
            <a:r>
              <a:rPr lang="zh-TW" altLang="en-US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      烏油窟為底面凹型的戶外天然水池，漲潮時，水池最深處約</a:t>
            </a:r>
            <a:r>
              <a:rPr lang="en-US" altLang="zh-TW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130</a:t>
            </a:r>
            <a:r>
              <a:rPr lang="zh-TW" altLang="en-US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公分，平均水深約</a:t>
            </a:r>
            <a:r>
              <a:rPr lang="en-US" altLang="zh-TW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100</a:t>
            </a:r>
            <a:r>
              <a:rPr lang="zh-TW" altLang="en-US" sz="2400" b="1" dirty="0">
                <a:solidFill>
                  <a:srgbClr val="494949"/>
                </a:solidFill>
                <a:highlight>
                  <a:srgbClr val="FFFFFF"/>
                </a:highlight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公分。</a:t>
            </a:r>
            <a:endParaRPr lang="zh-TW" altLang="en-US" sz="2400" b="1" dirty="0">
              <a:latin typeface="華康鐵線龍門W3(P)" panose="03000300000000000000" pitchFamily="66" charset="-120"/>
              <a:ea typeface="華康鐵線龍門W3(P)" panose="03000300000000000000" pitchFamily="66" charset="-120"/>
            </a:endParaRP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A2BABCE1-55D0-43CA-4939-1DACC1432438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2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6C872643-43E9-9E0C-117C-1813A13E4EE9}"/>
              </a:ext>
            </a:extLst>
          </p:cNvPr>
          <p:cNvSpPr/>
          <p:nvPr/>
        </p:nvSpPr>
        <p:spPr>
          <a:xfrm>
            <a:off x="1010106" y="2667211"/>
            <a:ext cx="4409038" cy="3123445"/>
          </a:xfrm>
          <a:prstGeom prst="roundRect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3C76949-2E1F-992F-BEC5-6C29E381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82" y="268711"/>
            <a:ext cx="5096086" cy="1846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游泳教學</a:t>
            </a:r>
            <a:r>
              <a:rPr lang="en-US" altLang="zh-TW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</a:t>
            </a:r>
            <a:br>
              <a:rPr lang="en-US" altLang="zh-TW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日期及時間安排</a:t>
            </a:r>
            <a:endParaRPr lang="en-US" altLang="zh-TW" sz="5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圖片 4" descr="一張含有 文字, 數字, 行, 圖表 的圖片&#10;&#10;自動產生的描述">
            <a:extLst>
              <a:ext uri="{FF2B5EF4-FFF2-40B4-BE49-F238E27FC236}">
                <a16:creationId xmlns:a16="http://schemas.microsoft.com/office/drawing/2014/main" id="{0160BADA-23A3-2E0D-13FE-141A4993E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19" y="723969"/>
            <a:ext cx="4651744" cy="573179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65C3B21-D932-6CA1-8D74-70A5BCA7B54C}"/>
              </a:ext>
            </a:extLst>
          </p:cNvPr>
          <p:cNvSpPr txBox="1"/>
          <p:nvPr/>
        </p:nvSpPr>
        <p:spPr>
          <a:xfrm>
            <a:off x="1257632" y="2929288"/>
            <a:ext cx="4074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/>
              <a:t>低年級、特教班</a:t>
            </a:r>
            <a:endParaRPr lang="en-US" altLang="zh-TW" sz="2400" dirty="0"/>
          </a:p>
          <a:p>
            <a:r>
              <a:rPr lang="zh-TW" altLang="en-US" sz="2400" dirty="0"/>
              <a:t>一甲、二甲、三乙</a:t>
            </a:r>
            <a:endParaRPr lang="en-US" altLang="zh-TW" sz="2400" dirty="0"/>
          </a:p>
          <a:p>
            <a:r>
              <a:rPr lang="zh-TW" altLang="en-US" sz="2400" dirty="0"/>
              <a:t>上課日期：</a:t>
            </a:r>
            <a:r>
              <a:rPr lang="en-US" altLang="zh-TW" sz="2400" dirty="0"/>
              <a:t>6/24~6/28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zh-TW" altLang="en-US" sz="2400" dirty="0"/>
              <a:t>早上</a:t>
            </a:r>
            <a:r>
              <a:rPr lang="en-US" altLang="zh-TW" sz="2400" dirty="0"/>
              <a:t>)</a:t>
            </a:r>
          </a:p>
          <a:p>
            <a:endParaRPr lang="en-US" altLang="zh-TW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/>
              <a:t>中、高年級</a:t>
            </a:r>
            <a:endParaRPr lang="en-US" altLang="zh-TW" sz="2400" dirty="0"/>
          </a:p>
          <a:p>
            <a:r>
              <a:rPr lang="zh-TW" altLang="en-US" sz="2400" dirty="0"/>
              <a:t>三甲、四甲、五甲</a:t>
            </a:r>
            <a:endParaRPr lang="en-US" altLang="zh-TW" sz="2400" dirty="0"/>
          </a:p>
          <a:p>
            <a:r>
              <a:rPr lang="zh-TW" altLang="en-US" sz="2400" dirty="0"/>
              <a:t>上課日期：</a:t>
            </a:r>
            <a:r>
              <a:rPr lang="en-US" altLang="zh-TW" sz="2400" dirty="0"/>
              <a:t>6/24~6/27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zh-TW" altLang="en-US" sz="2400" dirty="0"/>
              <a:t>下午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96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51475C37-28C1-E8AF-7D3F-3BA11630DAC3}"/>
              </a:ext>
            </a:extLst>
          </p:cNvPr>
          <p:cNvSpPr/>
          <p:nvPr/>
        </p:nvSpPr>
        <p:spPr>
          <a:xfrm>
            <a:off x="846869" y="1795536"/>
            <a:ext cx="8071461" cy="4684777"/>
          </a:xfrm>
          <a:prstGeom prst="roundRect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E36C941-3E1D-9792-C461-D84135D6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62" y="300414"/>
            <a:ext cx="8596668" cy="90195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目標及評量</a:t>
            </a:r>
            <a:endParaRPr lang="zh-TW" altLang="en-US" sz="5400" dirty="0"/>
          </a:p>
        </p:txBody>
      </p:sp>
      <p:pic>
        <p:nvPicPr>
          <p:cNvPr id="5" name="圖片 4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6BAC02CF-FE18-2EB5-19B2-587F41C84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0" y="2079904"/>
            <a:ext cx="7000578" cy="411604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2550CA7-C4B8-93BA-A027-0AA0FAC9B604}"/>
              </a:ext>
            </a:extLst>
          </p:cNvPr>
          <p:cNvSpPr txBox="1"/>
          <p:nvPr/>
        </p:nvSpPr>
        <p:spPr>
          <a:xfrm>
            <a:off x="1160994" y="1191687"/>
            <a:ext cx="722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2400" b="1" dirty="0"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依照教育部國中、小游泳與自救能力基本指標辦理</a:t>
            </a:r>
          </a:p>
        </p:txBody>
      </p:sp>
    </p:spTree>
    <p:extLst>
      <p:ext uri="{BB962C8B-B14F-4D97-AF65-F5344CB8AC3E}">
        <p14:creationId xmlns:p14="http://schemas.microsoft.com/office/powerpoint/2010/main" val="25350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69701-670F-53BB-DEB1-93F68148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" y="1407943"/>
            <a:ext cx="4492895" cy="23240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br>
              <a:rPr lang="en-US" altLang="zh-TW" sz="5400" b="1" dirty="0"/>
            </a:br>
            <a:r>
              <a:rPr lang="zh-TW" altLang="en-US" sz="5400" b="1" dirty="0"/>
              <a:t>游泳能力</a:t>
            </a:r>
            <a:br>
              <a:rPr lang="en-US" altLang="zh-TW" sz="5400" b="1" dirty="0"/>
            </a:br>
            <a:r>
              <a:rPr lang="zh-TW" altLang="en-US" sz="5400" b="1" dirty="0"/>
              <a:t>課程</a:t>
            </a:r>
            <a:endParaRPr lang="en-US" altLang="zh-TW" sz="5400" b="1" dirty="0"/>
          </a:p>
        </p:txBody>
      </p:sp>
      <p:pic>
        <p:nvPicPr>
          <p:cNvPr id="11" name="圖片 10" descr="一張含有 戶外, 雲, 天空, 地面 的圖片&#10;&#10;自動產生的描述">
            <a:extLst>
              <a:ext uri="{FF2B5EF4-FFF2-40B4-BE49-F238E27FC236}">
                <a16:creationId xmlns:a16="http://schemas.microsoft.com/office/drawing/2014/main" id="{24D0FB0A-32B9-CEEB-373A-88F372F71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616"/>
          <a:stretch/>
        </p:blipFill>
        <p:spPr>
          <a:xfrm>
            <a:off x="4178018" y="447970"/>
            <a:ext cx="4763558" cy="347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一張含有 戶外, 水, 天空, 人員 的圖片&#10;&#10;自動產生的描述">
            <a:extLst>
              <a:ext uri="{FF2B5EF4-FFF2-40B4-BE49-F238E27FC236}">
                <a16:creationId xmlns:a16="http://schemas.microsoft.com/office/drawing/2014/main" id="{CF9D0D1E-3259-56A0-EE8D-BAF984ACC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14605"/>
          <a:stretch/>
        </p:blipFill>
        <p:spPr>
          <a:xfrm>
            <a:off x="1792567" y="4015689"/>
            <a:ext cx="3010640" cy="275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一張含有 戶外, 天空, 水, 休閒娛樂 的圖片&#10;&#10;自動產生的描述">
            <a:extLst>
              <a:ext uri="{FF2B5EF4-FFF2-40B4-BE49-F238E27FC236}">
                <a16:creationId xmlns:a16="http://schemas.microsoft.com/office/drawing/2014/main" id="{903820D4-D128-ECB2-25C6-133C81EEC2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" r="-2" b="-2"/>
          <a:stretch/>
        </p:blipFill>
        <p:spPr>
          <a:xfrm>
            <a:off x="5596912" y="4036690"/>
            <a:ext cx="3089944" cy="22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CF65118-6AA1-CE08-C2E0-88C6B068CE37}"/>
              </a:ext>
            </a:extLst>
          </p:cNvPr>
          <p:cNvSpPr txBox="1"/>
          <p:nvPr/>
        </p:nvSpPr>
        <p:spPr>
          <a:xfrm>
            <a:off x="5491869" y="3125184"/>
            <a:ext cx="1873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集合做操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1B7154-F995-30A9-B4C0-DC6E5AC13A9A}"/>
              </a:ext>
            </a:extLst>
          </p:cNvPr>
          <p:cNvSpPr txBox="1"/>
          <p:nvPr/>
        </p:nvSpPr>
        <p:spPr>
          <a:xfrm>
            <a:off x="2280469" y="5772203"/>
            <a:ext cx="203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腳打水練習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98272D9-E7EF-D948-9656-806B0DD956C0}"/>
              </a:ext>
            </a:extLst>
          </p:cNvPr>
          <p:cNvSpPr txBox="1"/>
          <p:nvPr/>
        </p:nvSpPr>
        <p:spPr>
          <a:xfrm>
            <a:off x="5837857" y="5666154"/>
            <a:ext cx="269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憋氣、韻律呼吸</a:t>
            </a: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0D11CF1B-13E8-C6C7-F06B-B1E3282FFEB1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28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69701-670F-53BB-DEB1-93F68148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671" y="761432"/>
            <a:ext cx="6810603" cy="9638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自救能力課程</a:t>
            </a:r>
            <a:endParaRPr lang="en-US" altLang="zh-TW" sz="5400" b="1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1B7154-F995-30A9-B4C0-DC6E5AC13A9A}"/>
              </a:ext>
            </a:extLst>
          </p:cNvPr>
          <p:cNvSpPr txBox="1"/>
          <p:nvPr/>
        </p:nvSpPr>
        <p:spPr>
          <a:xfrm>
            <a:off x="2749390" y="5766198"/>
            <a:ext cx="203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腳打水練習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98272D9-E7EF-D948-9656-806B0DD956C0}"/>
              </a:ext>
            </a:extLst>
          </p:cNvPr>
          <p:cNvSpPr txBox="1"/>
          <p:nvPr/>
        </p:nvSpPr>
        <p:spPr>
          <a:xfrm>
            <a:off x="5990881" y="5573348"/>
            <a:ext cx="269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憋氣、韻律呼吸</a:t>
            </a:r>
          </a:p>
        </p:txBody>
      </p:sp>
      <p:pic>
        <p:nvPicPr>
          <p:cNvPr id="4" name="圖片 3" descr="一張含有 體育, 游泳, 水, 潛水裝備 的圖片&#10;&#10;自動產生的描述">
            <a:extLst>
              <a:ext uri="{FF2B5EF4-FFF2-40B4-BE49-F238E27FC236}">
                <a16:creationId xmlns:a16="http://schemas.microsoft.com/office/drawing/2014/main" id="{00B277C2-1D5A-D980-6CF9-876CA19E5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" y="2445143"/>
            <a:ext cx="3997161" cy="299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一張含有 戶外, 天空, 水, 人員 的圖片&#10;&#10;自動產生的描述">
            <a:extLst>
              <a:ext uri="{FF2B5EF4-FFF2-40B4-BE49-F238E27FC236}">
                <a16:creationId xmlns:a16="http://schemas.microsoft.com/office/drawing/2014/main" id="{CD6E66D4-1944-9263-7F60-34F3386B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62" y="2445143"/>
            <a:ext cx="4091889" cy="3001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85D0AFF-D138-35D3-90E0-D719E3D704EA}"/>
              </a:ext>
            </a:extLst>
          </p:cNvPr>
          <p:cNvSpPr txBox="1"/>
          <p:nvPr/>
        </p:nvSpPr>
        <p:spPr>
          <a:xfrm>
            <a:off x="2067216" y="5533821"/>
            <a:ext cx="169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水母漂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C430DA2-FC84-44EF-9677-43D3D753FDC3}"/>
              </a:ext>
            </a:extLst>
          </p:cNvPr>
          <p:cNvSpPr txBox="1"/>
          <p:nvPr/>
        </p:nvSpPr>
        <p:spPr>
          <a:xfrm>
            <a:off x="6620543" y="5535365"/>
            <a:ext cx="169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華康鐵線龍門W3" panose="03000309000000000000" pitchFamily="65" charset="-120"/>
                <a:ea typeface="華康鐵線龍門W3" panose="03000309000000000000" pitchFamily="65" charset="-120"/>
              </a:rPr>
              <a:t>仰漂</a:t>
            </a: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EAC0234E-5FCD-C5EB-6737-2A23F873E0D0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95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BC2B7D-6687-1E5B-BEAE-DD1E36F8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3" y="454783"/>
            <a:ext cx="5669280" cy="8827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能力分班</a:t>
            </a:r>
            <a:endParaRPr lang="en-US" altLang="zh-TW" sz="5400" dirty="0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45FCC9FD-4ECC-AE84-7930-0970E6AE7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4" b="25834"/>
          <a:stretch/>
        </p:blipFill>
        <p:spPr>
          <a:xfrm>
            <a:off x="5866814" y="-8467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5E6477-191C-8A62-3AEA-471014360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22715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E089D077-2AAC-13C3-57DC-87CA6436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6" b="27056"/>
          <a:stretch/>
        </p:blipFill>
        <p:spPr>
          <a:xfrm>
            <a:off x="5551112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60D6091B-F4DE-7701-C7EE-EB5343E73F5E}"/>
              </a:ext>
            </a:extLst>
          </p:cNvPr>
          <p:cNvSpPr txBox="1"/>
          <p:nvPr/>
        </p:nvSpPr>
        <p:spPr>
          <a:xfrm>
            <a:off x="9644080" y="182336"/>
            <a:ext cx="123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特圓(P)" panose="020F0800000000000000" pitchFamily="34" charset="-120"/>
                <a:ea typeface="華康儷特圓(P)" panose="020F0800000000000000" pitchFamily="34" charset="-120"/>
              </a:rPr>
              <a:t>初階班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B08C656-2D09-9367-A4DB-BA272605F5B9}"/>
              </a:ext>
            </a:extLst>
          </p:cNvPr>
          <p:cNvSpPr txBox="1"/>
          <p:nvPr/>
        </p:nvSpPr>
        <p:spPr>
          <a:xfrm>
            <a:off x="8677214" y="2468336"/>
            <a:ext cx="123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特圓(P)" panose="020F0800000000000000" pitchFamily="34" charset="-120"/>
                <a:ea typeface="華康儷特圓(P)" panose="020F0800000000000000" pitchFamily="34" charset="-120"/>
              </a:rPr>
              <a:t>中階班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23903AE-FCB7-E1A4-8441-BE392C960346}"/>
              </a:ext>
            </a:extLst>
          </p:cNvPr>
          <p:cNvSpPr txBox="1"/>
          <p:nvPr/>
        </p:nvSpPr>
        <p:spPr>
          <a:xfrm>
            <a:off x="7503868" y="4663546"/>
            <a:ext cx="123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特圓(P)" panose="020F0800000000000000" pitchFamily="34" charset="-120"/>
                <a:ea typeface="華康儷特圓(P)" panose="020F0800000000000000" pitchFamily="34" charset="-120"/>
              </a:rPr>
              <a:t>高階班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1CB8C7D-ACF2-7D8D-7116-8316F3618A55}"/>
              </a:ext>
            </a:extLst>
          </p:cNvPr>
          <p:cNvSpPr txBox="1"/>
          <p:nvPr/>
        </p:nvSpPr>
        <p:spPr>
          <a:xfrm>
            <a:off x="679491" y="1632748"/>
            <a:ext cx="4621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400" b="1" kern="100" dirty="0">
                <a:effectLst/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將學生能力分班後，每班學生程度落差小，對於教學進度更流</a:t>
            </a:r>
            <a:r>
              <a:rPr lang="zh-TW" altLang="zh-TW" sz="2400" b="1" kern="100" dirty="0">
                <a:effectLst/>
                <a:latin typeface="華康鐵線龍門W3(P)" panose="03000300000000000000" pitchFamily="66" charset="-120"/>
                <a:ea typeface="華康鐵線龍門W3(P)" panose="03000300000000000000" pitchFamily="66" charset="-120"/>
                <a:cs typeface="Times New Roman" panose="02020603050405020304" pitchFamily="18" charset="0"/>
              </a:rPr>
              <a:t>暢，學生學習也更有效率。</a:t>
            </a:r>
            <a:endParaRPr lang="zh-TW" altLang="en-US" sz="2400" b="1" dirty="0">
              <a:latin typeface="華康鐵線龍門W3(P)" panose="03000300000000000000" pitchFamily="66" charset="-120"/>
              <a:ea typeface="華康鐵線龍門W3(P)" panose="03000300000000000000" pitchFamily="66" charset="-120"/>
            </a:endParaRPr>
          </a:p>
        </p:txBody>
      </p:sp>
      <p:pic>
        <p:nvPicPr>
          <p:cNvPr id="76" name="圖片 75" descr="一張含有 戶外, 天空, 水, 雲 的圖片&#10;&#10;自動產生的描述">
            <a:extLst>
              <a:ext uri="{FF2B5EF4-FFF2-40B4-BE49-F238E27FC236}">
                <a16:creationId xmlns:a16="http://schemas.microsoft.com/office/drawing/2014/main" id="{760E306C-9498-76DC-2591-67E13109F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r="22717" b="27898"/>
          <a:stretch/>
        </p:blipFill>
        <p:spPr>
          <a:xfrm>
            <a:off x="697876" y="3286486"/>
            <a:ext cx="2683212" cy="2356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文字方塊 76">
            <a:extLst>
              <a:ext uri="{FF2B5EF4-FFF2-40B4-BE49-F238E27FC236}">
                <a16:creationId xmlns:a16="http://schemas.microsoft.com/office/drawing/2014/main" id="{3100C477-0D3B-EF29-4E65-EEF7DDDEBA7B}"/>
              </a:ext>
            </a:extLst>
          </p:cNvPr>
          <p:cNvSpPr txBox="1"/>
          <p:nvPr/>
        </p:nvSpPr>
        <p:spPr>
          <a:xfrm>
            <a:off x="3592291" y="3652464"/>
            <a:ext cx="2198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華康鐵線龍門W3(P)" panose="03000300000000000000" pitchFamily="66" charset="-120"/>
                <a:ea typeface="華康鐵線龍門W3(P)" panose="03000300000000000000" pitchFamily="66" charset="-120"/>
              </a:rPr>
              <a:t>特殊生交由持適應體育證照的教練來做教學，讓學生能夠逐漸適應水性。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996EB0-ADDC-64A0-829C-6FA26EC61B97}"/>
              </a:ext>
            </a:extLst>
          </p:cNvPr>
          <p:cNvSpPr txBox="1"/>
          <p:nvPr/>
        </p:nvSpPr>
        <p:spPr>
          <a:xfrm>
            <a:off x="1183678" y="3636089"/>
            <a:ext cx="1234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特圓(P)" panose="020F0800000000000000" pitchFamily="34" charset="-120"/>
                <a:ea typeface="華康儷特圓(P)" panose="020F0800000000000000" pitchFamily="34" charset="-120"/>
              </a:rPr>
              <a:t>體驗班</a:t>
            </a:r>
          </a:p>
        </p:txBody>
      </p:sp>
    </p:spTree>
    <p:extLst>
      <p:ext uri="{BB962C8B-B14F-4D97-AF65-F5344CB8AC3E}">
        <p14:creationId xmlns:p14="http://schemas.microsoft.com/office/powerpoint/2010/main" val="269359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451F5D-DE89-5FD6-FA54-DD94E5F2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19" y="149086"/>
            <a:ext cx="8596312" cy="15924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TW" altLang="en-US" sz="5400" b="1" dirty="0"/>
              <a:t>游泳教學</a:t>
            </a:r>
            <a:r>
              <a:rPr lang="en-US" altLang="zh-TW" sz="5400" b="1" dirty="0"/>
              <a:t>-</a:t>
            </a:r>
            <a:br>
              <a:rPr lang="en-US" altLang="zh-TW" sz="5400" b="1" dirty="0"/>
            </a:br>
            <a:r>
              <a:rPr lang="zh-TW" altLang="en-US" sz="5400" b="1" dirty="0"/>
              <a:t>學生出席及評量成果</a:t>
            </a:r>
            <a:endParaRPr lang="en-US" altLang="zh-TW" sz="5400" dirty="0"/>
          </a:p>
        </p:txBody>
      </p:sp>
      <p:pic>
        <p:nvPicPr>
          <p:cNvPr id="13" name="圖片 1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8D91A560-4C2E-B06B-4F4F-44C6DF1C4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3987" r="1771" b="1840"/>
          <a:stretch/>
        </p:blipFill>
        <p:spPr>
          <a:xfrm>
            <a:off x="402346" y="2246244"/>
            <a:ext cx="5072189" cy="3935895"/>
          </a:xfrm>
          <a:prstGeom prst="rect">
            <a:avLst/>
          </a:prstGeom>
        </p:spPr>
      </p:pic>
      <p:pic>
        <p:nvPicPr>
          <p:cNvPr id="15" name="圖片 14" descr="一張含有 文字, 螢幕擷取畫面, 數字 的圖片&#10;&#10;自動產生的描述">
            <a:extLst>
              <a:ext uri="{FF2B5EF4-FFF2-40B4-BE49-F238E27FC236}">
                <a16:creationId xmlns:a16="http://schemas.microsoft.com/office/drawing/2014/main" id="{D1F12152-2FCC-3C85-49D9-910933D03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2074" r="2016" b="1447"/>
          <a:stretch/>
        </p:blipFill>
        <p:spPr>
          <a:xfrm>
            <a:off x="5864088" y="2027583"/>
            <a:ext cx="5440680" cy="4572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2C79CBC-F522-A029-A78F-18A73237C637}"/>
              </a:ext>
            </a:extLst>
          </p:cNvPr>
          <p:cNvSpPr/>
          <p:nvPr/>
        </p:nvSpPr>
        <p:spPr>
          <a:xfrm>
            <a:off x="1403419" y="2385390"/>
            <a:ext cx="89452" cy="37967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DF04EEF-C3E5-7B69-9782-9D5221FA9F49}"/>
              </a:ext>
            </a:extLst>
          </p:cNvPr>
          <p:cNvSpPr/>
          <p:nvPr/>
        </p:nvSpPr>
        <p:spPr>
          <a:xfrm>
            <a:off x="6917635" y="2160103"/>
            <a:ext cx="94766" cy="4439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直角三角形 1">
            <a:extLst>
              <a:ext uri="{FF2B5EF4-FFF2-40B4-BE49-F238E27FC236}">
                <a16:creationId xmlns:a16="http://schemas.microsoft.com/office/drawing/2014/main" id="{FD424E54-7912-E113-8465-90D70B820EE2}"/>
              </a:ext>
            </a:extLst>
          </p:cNvPr>
          <p:cNvSpPr/>
          <p:nvPr/>
        </p:nvSpPr>
        <p:spPr>
          <a:xfrm rot="5400000">
            <a:off x="1176246" y="-1176248"/>
            <a:ext cx="1414313" cy="376680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41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207</TotalTime>
  <Words>404</Words>
  <Application>Microsoft Office PowerPoint</Application>
  <PresentationFormat>寬螢幕</PresentationFormat>
  <Paragraphs>57</Paragraphs>
  <Slides>12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12</vt:i4>
      </vt:variant>
    </vt:vector>
  </HeadingPairs>
  <TitlesOfParts>
    <vt:vector size="28" baseType="lpstr">
      <vt:lpstr>Aptos</vt:lpstr>
      <vt:lpstr>華康儷特圓(P)</vt:lpstr>
      <vt:lpstr>華康鐵線龍門W3</vt:lpstr>
      <vt:lpstr>華康鐵線龍門W3(P)</vt:lpstr>
      <vt:lpstr>微軟正黑體</vt:lpstr>
      <vt:lpstr>新細明體</vt:lpstr>
      <vt:lpstr>Arial</vt:lpstr>
      <vt:lpstr>Century Gothic</vt:lpstr>
      <vt:lpstr>Elephant</vt:lpstr>
      <vt:lpstr>Times New Roman</vt:lpstr>
      <vt:lpstr>Trebuchet MS</vt:lpstr>
      <vt:lpstr>Wingdings</vt:lpstr>
      <vt:lpstr>Wingdings 3</vt:lpstr>
      <vt:lpstr>BrushVTI</vt:lpstr>
      <vt:lpstr>切割線</vt:lpstr>
      <vt:lpstr>多面向</vt:lpstr>
      <vt:lpstr>綠島國小  113學年度 海洋小健將</vt:lpstr>
      <vt:lpstr>目錄</vt:lpstr>
      <vt:lpstr>游泳教學-場地</vt:lpstr>
      <vt:lpstr>游泳教學- 日期及時間安排</vt:lpstr>
      <vt:lpstr>游泳教學-目標及評量</vt:lpstr>
      <vt:lpstr>游泳教學- 游泳能力 課程</vt:lpstr>
      <vt:lpstr>游泳教學-自救能力課程</vt:lpstr>
      <vt:lpstr>游泳教學-能力分班</vt:lpstr>
      <vt:lpstr>游泳教學- 學生出席及評量成果</vt:lpstr>
      <vt:lpstr>游泳教學-特別事項</vt:lpstr>
      <vt:lpstr>游泳教學-教練團隊 國立台東大學體育系學生</vt:lpstr>
      <vt:lpstr>游泳教學-游泳學生成果照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綠島國小  113學年度 海洋小健將</dc:title>
  <dc:creator>YS C</dc:creator>
  <cp:lastModifiedBy>TTCT</cp:lastModifiedBy>
  <cp:revision>5</cp:revision>
  <dcterms:created xsi:type="dcterms:W3CDTF">2024-07-11T05:38:44Z</dcterms:created>
  <dcterms:modified xsi:type="dcterms:W3CDTF">2024-07-12T09:09:40Z</dcterms:modified>
</cp:coreProperties>
</file>