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Arial Unicode" charset="1" panose="020B0604020202020204"/>
      <p:regular r:id="rId15"/>
    </p:embeddedFont>
    <p:embeddedFont>
      <p:font typeface="Arial Unicode Bold" charset="1" panose="020B0704020202020204"/>
      <p:regular r:id="rId16"/>
    </p:embeddedFont>
    <p:embeddedFont>
      <p:font typeface="王漢宗顏楷體" charset="1" panose="02000500000000000000"/>
      <p:regular r:id="rId17"/>
    </p:embeddedFont>
    <p:embeddedFont>
      <p:font typeface="Noto Sans T Chinese" charset="1" panose="020B0500000000000000"/>
      <p:regular r:id="rId18"/>
    </p:embeddedFont>
    <p:embeddedFont>
      <p:font typeface="芫荽" charset="1" panose="00000000000000000000"/>
      <p:regular r:id="rId19"/>
    </p:embeddedFont>
    <p:embeddedFont>
      <p:font typeface="Agrandir Narrow Bold" charset="1" panose="00000806000000000000"/>
      <p:regular r:id="rId20"/>
    </p:embeddedFont>
    <p:embeddedFont>
      <p:font typeface="Noto Sans T Chinese Bold" charset="1" panose="020B08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3B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887271" y="-376440"/>
            <a:ext cx="11039924" cy="1103988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-25047" r="0" b="-25047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31927" y="1076325"/>
            <a:ext cx="2621426" cy="250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9"/>
              </a:lnSpc>
            </a:pPr>
            <a:r>
              <a:rPr lang="en-US" sz="1999">
                <a:solidFill>
                  <a:srgbClr val="D1D1CB"/>
                </a:solidFill>
                <a:latin typeface="Arial Unicode"/>
                <a:ea typeface="Arial Unicode"/>
                <a:cs typeface="Arial Unicode"/>
                <a:sym typeface="Arial Unicode"/>
              </a:rPr>
              <a:t>綠島國小 五年甲班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883919" y="8918575"/>
            <a:ext cx="237538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D1D1CB"/>
                </a:solidFill>
                <a:latin typeface="Arial Unicode"/>
                <a:ea typeface="Arial Unicode"/>
                <a:cs typeface="Arial Unicode"/>
                <a:sym typeface="Arial Unicode"/>
              </a:rPr>
              <a:t>114年6月2日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483690" y="3337972"/>
            <a:ext cx="13855219" cy="2471513"/>
            <a:chOff x="0" y="0"/>
            <a:chExt cx="18473625" cy="3295351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76200"/>
              <a:ext cx="18473625" cy="8805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599"/>
                </a:lnSpc>
                <a:spcBef>
                  <a:spcPct val="0"/>
                </a:spcBef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020266"/>
              <a:ext cx="18473625" cy="1828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0014"/>
                </a:lnSpc>
              </a:pPr>
              <a:r>
                <a:rPr lang="en-US" sz="10014" b="true">
                  <a:solidFill>
                    <a:srgbClr val="D1D1CB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113學年度海洋教育計劃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2565735"/>
              <a:ext cx="18473625" cy="7296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en-US" sz="3299">
                  <a:solidFill>
                    <a:srgbClr val="D1D1CB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海洋廢棄物回收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D1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49686" y="0"/>
            <a:ext cx="10652085" cy="10652085"/>
          </a:xfrm>
          <a:custGeom>
            <a:avLst/>
            <a:gdLst/>
            <a:ahLst/>
            <a:cxnLst/>
            <a:rect r="r" b="b" t="t" l="l"/>
            <a:pathLst>
              <a:path h="10652085" w="10652085">
                <a:moveTo>
                  <a:pt x="0" y="0"/>
                </a:moveTo>
                <a:lnTo>
                  <a:pt x="10652085" y="0"/>
                </a:lnTo>
                <a:lnTo>
                  <a:pt x="10652085" y="10652085"/>
                </a:lnTo>
                <a:lnTo>
                  <a:pt x="0" y="10652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-1010" r="-101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6662541" y="1522297"/>
            <a:ext cx="11408684" cy="6655939"/>
            <a:chOff x="0" y="0"/>
            <a:chExt cx="3004756" cy="175300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04756" cy="1753005"/>
            </a:xfrm>
            <a:custGeom>
              <a:avLst/>
              <a:gdLst/>
              <a:ahLst/>
              <a:cxnLst/>
              <a:rect r="r" b="b" t="t" l="l"/>
              <a:pathLst>
                <a:path h="1753005" w="3004756">
                  <a:moveTo>
                    <a:pt x="0" y="0"/>
                  </a:moveTo>
                  <a:lnTo>
                    <a:pt x="3004756" y="0"/>
                  </a:lnTo>
                  <a:lnTo>
                    <a:pt x="3004756" y="1753005"/>
                  </a:lnTo>
                  <a:lnTo>
                    <a:pt x="0" y="1753005"/>
                  </a:lnTo>
                  <a:close/>
                </a:path>
              </a:pathLst>
            </a:custGeom>
            <a:solidFill>
              <a:srgbClr val="C0BDB1">
                <a:alpha val="6392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004756" cy="18006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514678" y="998356"/>
            <a:ext cx="11175279" cy="7579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</a:p>
          <a:p>
            <a:pPr algn="l" marL="690874" indent="-345437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243B3B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全球海洋約有 88% 的表層海域受到塑膠微粒或其他海廢的污染。</a:t>
            </a:r>
          </a:p>
          <a:p>
            <a:pPr algn="l">
              <a:lnSpc>
                <a:spcPts val="4479"/>
              </a:lnSpc>
            </a:pPr>
          </a:p>
          <a:p>
            <a:pPr algn="l" marL="690874" indent="-345437" lvl="1">
              <a:lnSpc>
                <a:spcPts val="4479"/>
              </a:lnSpc>
              <a:spcBef>
                <a:spcPct val="0"/>
              </a:spcBef>
              <a:buFont typeface="Arial"/>
              <a:buChar char="•"/>
            </a:pPr>
            <a:r>
              <a:rPr lang="en-US" sz="3199">
                <a:solidFill>
                  <a:srgbClr val="243B3B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每年約有 800萬公噸的塑膠垃圾流入海洋，</a:t>
            </a:r>
            <a:r>
              <a:rPr lang="en-US" sz="3199" u="none">
                <a:solidFill>
                  <a:srgbClr val="243B3B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相當於每分鐘倒一車垃圾進海裡。</a:t>
            </a:r>
          </a:p>
          <a:p>
            <a:pPr algn="l">
              <a:lnSpc>
                <a:spcPts val="4479"/>
              </a:lnSpc>
              <a:spcBef>
                <a:spcPct val="0"/>
              </a:spcBef>
            </a:pPr>
          </a:p>
          <a:p>
            <a:pPr algn="l" marL="690874" indent="-345437" lvl="1">
              <a:lnSpc>
                <a:spcPts val="447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u="none">
                <a:solidFill>
                  <a:srgbClr val="243B3B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根據估計，到2050年，海洋中的塑膠總重量將超過魚類的總重量。</a:t>
            </a:r>
          </a:p>
          <a:p>
            <a:pPr algn="l">
              <a:lnSpc>
                <a:spcPts val="4479"/>
              </a:lnSpc>
              <a:spcBef>
                <a:spcPct val="0"/>
              </a:spcBef>
            </a:pPr>
          </a:p>
          <a:p>
            <a:pPr algn="l" marL="690874" indent="-345437" lvl="1">
              <a:lnSpc>
                <a:spcPts val="447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u="none">
                <a:solidFill>
                  <a:srgbClr val="243B3B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被污染的區域不只集中於城市沿岸，甚至在偏遠的北極海域與馬里亞納海溝等深海區域也發現塑膠微粒。</a:t>
            </a:r>
          </a:p>
          <a:p>
            <a:pPr algn="l" marL="0" indent="0" lvl="0">
              <a:lnSpc>
                <a:spcPts val="307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3079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357806" y="9220200"/>
            <a:ext cx="7572449" cy="727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43B3B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資料來源：世界自然基金會（WWF）與《科學》（Science）期刊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43B3B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聯合國環境規劃署（UNEP）、Ellen MacArthur Foundation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18110"/>
            <a:ext cx="5253963" cy="5025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243B3B"/>
                </a:solidFill>
                <a:latin typeface="芫荽"/>
                <a:ea typeface="芫荽"/>
                <a:cs typeface="芫荽"/>
                <a:sym typeface="芫荽"/>
              </a:rPr>
              <a:t>緣</a:t>
            </a:r>
          </a:p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243B3B"/>
                </a:solidFill>
                <a:latin typeface="芫荽"/>
                <a:ea typeface="芫荽"/>
                <a:cs typeface="芫荽"/>
                <a:sym typeface="芫荽"/>
              </a:rPr>
              <a:t>起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D1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28700" y="1878928"/>
            <a:ext cx="6086132" cy="6086108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8251506" y="1921321"/>
            <a:ext cx="9007794" cy="6001321"/>
            <a:chOff x="0" y="0"/>
            <a:chExt cx="12010393" cy="8001761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123825"/>
              <a:ext cx="12010393" cy="13392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200"/>
                </a:lnSpc>
                <a:spcBef>
                  <a:spcPct val="0"/>
                </a:spcBef>
              </a:pPr>
              <a:r>
                <a:rPr lang="en-US" b="true" sz="7200">
                  <a:solidFill>
                    <a:srgbClr val="243B3B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動機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291543"/>
              <a:ext cx="12010393" cy="47102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079"/>
                </a:lnSpc>
                <a:spcBef>
                  <a:spcPct val="0"/>
                </a:spcBef>
              </a:pPr>
            </a:p>
            <a:p>
              <a:pPr algn="l" marL="582927" indent="-291463" lvl="1">
                <a:lnSpc>
                  <a:spcPts val="37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9" u="none">
                  <a:solidFill>
                    <a:srgbClr val="243B3B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因為在海邊常見浮球與浮標廢棄物</a:t>
              </a:r>
            </a:p>
            <a:p>
              <a:pPr algn="l" marL="582927" indent="-291463" lvl="1">
                <a:lnSpc>
                  <a:spcPts val="37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9" u="none">
                  <a:solidFill>
                    <a:srgbClr val="243B3B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對海洋生態造成傷害</a:t>
              </a:r>
            </a:p>
            <a:p>
              <a:pPr algn="l" marL="582927" indent="-291463" lvl="1">
                <a:lnSpc>
                  <a:spcPts val="37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9" u="none">
                  <a:solidFill>
                    <a:srgbClr val="243B3B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希望透過設計將「垃圾變成作品」</a:t>
              </a:r>
            </a:p>
            <a:p>
              <a:pPr algn="l" marL="582927" indent="-291463" lvl="1">
                <a:lnSpc>
                  <a:spcPts val="37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9" u="none">
                  <a:solidFill>
                    <a:srgbClr val="243B3B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對應 SDGs 目標 14：保育海洋生態、目標 12：負責任消費與生產</a:t>
              </a:r>
            </a:p>
            <a:p>
              <a:pPr algn="l" marL="0" indent="0" lvl="0">
                <a:lnSpc>
                  <a:spcPts val="3079"/>
                </a:lnSpc>
                <a:spcBef>
                  <a:spcPct val="0"/>
                </a:spcBef>
              </a:pPr>
            </a:p>
            <a:p>
              <a:pPr algn="l" marL="0" indent="0" lvl="0">
                <a:lnSpc>
                  <a:spcPts val="3079"/>
                </a:lnSpc>
                <a:spcBef>
                  <a:spcPct val="0"/>
                </a:spcBef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308773"/>
              <a:ext cx="12010393" cy="7421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759"/>
                </a:lnSpc>
                <a:spcBef>
                  <a:spcPct val="0"/>
                </a:spcBef>
              </a:pPr>
              <a:r>
                <a:rPr lang="en-US" b="true" sz="3399">
                  <a:solidFill>
                    <a:srgbClr val="243B3B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為什麼想要做環保魚缸？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D1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94116" y="1989972"/>
            <a:ext cx="6092112" cy="1170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sz="3399" u="none">
                <a:solidFill>
                  <a:srgbClr val="243B3B"/>
                </a:solidFill>
                <a:latin typeface="Arial Unicode"/>
                <a:ea typeface="Arial Unicode"/>
                <a:cs typeface="Arial Unicode"/>
                <a:sym typeface="Arial Unicode"/>
              </a:rPr>
              <a:t>我們怎麼開始？</a:t>
            </a:r>
          </a:p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327557" y="859317"/>
            <a:ext cx="8816443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7500">
                <a:solidFill>
                  <a:srgbClr val="243B3B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問題導向與設計思考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8732763" y="5338805"/>
            <a:ext cx="1753135" cy="1753135"/>
            <a:chOff x="0" y="0"/>
            <a:chExt cx="2337513" cy="2337513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2337513" cy="2337513"/>
              <a:chOff x="0" y="0"/>
              <a:chExt cx="812800" cy="8128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3B3B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78524" y="634273"/>
              <a:ext cx="2180466" cy="10308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885"/>
                </a:lnSpc>
                <a:spcBef>
                  <a:spcPct val="0"/>
                </a:spcBef>
              </a:pPr>
              <a:r>
                <a:rPr lang="en-US" b="true" sz="4885">
                  <a:solidFill>
                    <a:srgbClr val="D1D1CB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3</a:t>
              </a:r>
              <a:r>
                <a:rPr lang="en-US" b="true" sz="4885" u="none">
                  <a:solidFill>
                    <a:srgbClr val="D1D1CB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/4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8890034" y="1821342"/>
            <a:ext cx="1635350" cy="78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85"/>
              </a:lnSpc>
              <a:spcBef>
                <a:spcPct val="0"/>
              </a:spcBef>
            </a:pPr>
            <a:r>
              <a:rPr lang="en-US" b="true" sz="4885" u="none">
                <a:solidFill>
                  <a:srgbClr val="D1D1CB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73%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4919058" y="3990406"/>
            <a:ext cx="1753135" cy="1753135"/>
            <a:chOff x="0" y="0"/>
            <a:chExt cx="2337513" cy="2337513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2337513" cy="2337513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3B3B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78524" y="634273"/>
              <a:ext cx="2180466" cy="10308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885"/>
                </a:lnSpc>
                <a:spcBef>
                  <a:spcPct val="0"/>
                </a:spcBef>
              </a:pPr>
              <a:r>
                <a:rPr lang="en-US" b="true" sz="4885" u="none">
                  <a:solidFill>
                    <a:srgbClr val="D1D1CB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2/4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94116" y="2954018"/>
            <a:ext cx="1753135" cy="1753135"/>
            <a:chOff x="0" y="0"/>
            <a:chExt cx="2337513" cy="2337513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2337513" cy="2337513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3B3B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name="TextBox 19" id="19"/>
            <p:cNvSpPr txBox="true"/>
            <p:nvPr/>
          </p:nvSpPr>
          <p:spPr>
            <a:xfrm rot="0">
              <a:off x="78524" y="634273"/>
              <a:ext cx="2180466" cy="10308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885"/>
                </a:lnSpc>
                <a:spcBef>
                  <a:spcPct val="0"/>
                </a:spcBef>
              </a:pPr>
              <a:r>
                <a:rPr lang="en-US" b="true" sz="4885">
                  <a:solidFill>
                    <a:srgbClr val="D1D1CB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1</a:t>
              </a:r>
              <a:r>
                <a:rPr lang="en-US" b="true" sz="4885" u="none">
                  <a:solidFill>
                    <a:srgbClr val="D1D1CB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/4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2561286" y="3025871"/>
            <a:ext cx="3234339" cy="1890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8"/>
              </a:lnSpc>
            </a:pPr>
          </a:p>
          <a:p>
            <a:pPr algn="l">
              <a:lnSpc>
                <a:spcPts val="4028"/>
              </a:lnSpc>
            </a:pPr>
            <a:r>
              <a:rPr lang="en-US" sz="2877">
                <a:solidFill>
                  <a:srgbClr val="243B3B"/>
                </a:solidFill>
                <a:latin typeface="Arial Unicode"/>
                <a:ea typeface="Arial Unicode"/>
                <a:cs typeface="Arial Unicode"/>
                <a:sym typeface="Arial Unicode"/>
              </a:rPr>
              <a:t>浮球浮標是什麼？能不能再利用？</a:t>
            </a:r>
          </a:p>
          <a:p>
            <a:pPr algn="l">
              <a:lnSpc>
                <a:spcPts val="2348"/>
              </a:lnSpc>
            </a:pPr>
          </a:p>
          <a:p>
            <a:pPr algn="l" marL="0" indent="0" lvl="0">
              <a:lnSpc>
                <a:spcPts val="2348"/>
              </a:lnSpc>
              <a:spcBef>
                <a:spcPct val="0"/>
              </a:spcBef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6786493" y="4178966"/>
            <a:ext cx="4357783" cy="1890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8"/>
              </a:lnSpc>
            </a:pPr>
          </a:p>
          <a:p>
            <a:pPr algn="l">
              <a:lnSpc>
                <a:spcPts val="4028"/>
              </a:lnSpc>
            </a:pPr>
            <a:r>
              <a:rPr lang="en-US" sz="2877">
                <a:solidFill>
                  <a:srgbClr val="243B3B"/>
                </a:solidFill>
                <a:latin typeface="Arial Unicode"/>
                <a:ea typeface="Arial Unicode"/>
                <a:cs typeface="Arial Unicode"/>
                <a:sym typeface="Arial Unicode"/>
              </a:rPr>
              <a:t>同理心建立 → 觀察與訪談</a:t>
            </a:r>
          </a:p>
          <a:p>
            <a:pPr algn="l" marL="0" indent="0" lvl="0">
              <a:lnSpc>
                <a:spcPts val="4028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348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348"/>
              </a:lnSpc>
              <a:spcBef>
                <a:spcPct val="0"/>
              </a:spcBef>
            </a:pPr>
          </a:p>
        </p:txBody>
      </p:sp>
      <p:sp>
        <p:nvSpPr>
          <p:cNvPr name="Freeform 22" id="22"/>
          <p:cNvSpPr/>
          <p:nvPr/>
        </p:nvSpPr>
        <p:spPr>
          <a:xfrm flipH="false" flipV="false" rot="1184439">
            <a:off x="-2969110" y="7451726"/>
            <a:ext cx="20254204" cy="6326576"/>
          </a:xfrm>
          <a:custGeom>
            <a:avLst/>
            <a:gdLst/>
            <a:ahLst/>
            <a:cxnLst/>
            <a:rect r="r" b="b" t="t" l="l"/>
            <a:pathLst>
              <a:path h="6326576" w="20254204">
                <a:moveTo>
                  <a:pt x="0" y="0"/>
                </a:moveTo>
                <a:lnTo>
                  <a:pt x="20254204" y="0"/>
                </a:lnTo>
                <a:lnTo>
                  <a:pt x="20254204" y="6326576"/>
                </a:lnTo>
                <a:lnTo>
                  <a:pt x="0" y="6326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</a:blip>
            <a:stretch>
              <a:fillRect l="-1010" t="-52711" r="0" b="-62739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689836" y="5377521"/>
            <a:ext cx="6569464" cy="1609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28"/>
              </a:lnSpc>
            </a:pPr>
          </a:p>
          <a:p>
            <a:pPr algn="l">
              <a:lnSpc>
                <a:spcPts val="4028"/>
              </a:lnSpc>
              <a:spcBef>
                <a:spcPct val="0"/>
              </a:spcBef>
            </a:pPr>
            <a:r>
              <a:rPr lang="en-US" sz="2877">
                <a:solidFill>
                  <a:srgbClr val="243B3B"/>
                </a:solidFill>
                <a:latin typeface="Arial Unicode"/>
                <a:ea typeface="Arial Unicode"/>
                <a:cs typeface="Arial Unicode"/>
                <a:sym typeface="Arial Unicode"/>
              </a:rPr>
              <a:t>發想與腦力激盪 → 「魚缸」的創意誕</a:t>
            </a:r>
            <a:r>
              <a:rPr lang="en-US" sz="2877" u="none">
                <a:solidFill>
                  <a:srgbClr val="243B3B"/>
                </a:solidFill>
                <a:latin typeface="Arial Unicode"/>
                <a:ea typeface="Arial Unicode"/>
                <a:cs typeface="Arial Unicode"/>
                <a:sym typeface="Arial Unicode"/>
              </a:rPr>
              <a:t>生</a:t>
            </a:r>
          </a:p>
          <a:p>
            <a:pPr algn="l" marL="0" indent="0" lvl="0">
              <a:lnSpc>
                <a:spcPts val="2348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348"/>
              </a:lnSpc>
              <a:spcBef>
                <a:spcPct val="0"/>
              </a:spcBef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3616397" y="6625483"/>
            <a:ext cx="4420554" cy="2619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</a:p>
          <a:p>
            <a:pPr algn="l" marL="0" indent="0" lvl="0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243B3B"/>
                </a:solidFill>
                <a:latin typeface="Arial Unicode"/>
                <a:ea typeface="Arial Unicode"/>
                <a:cs typeface="Arial Unicode"/>
                <a:sym typeface="Arial Unicode"/>
              </a:rPr>
              <a:t>導</a:t>
            </a:r>
            <a:r>
              <a:rPr lang="en-US" sz="2899" u="none">
                <a:solidFill>
                  <a:srgbClr val="243B3B"/>
                </a:solidFill>
                <a:latin typeface="Arial Unicode"/>
                <a:ea typeface="Arial Unicode"/>
                <a:cs typeface="Arial Unicode"/>
                <a:sym typeface="Arial Unicode"/>
              </a:rPr>
              <a:t>入設計思考六步驟：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u="none">
                <a:solidFill>
                  <a:srgbClr val="243B3B"/>
                </a:solidFill>
                <a:latin typeface="Arial Unicode"/>
                <a:ea typeface="Arial Unicode"/>
                <a:cs typeface="Arial Unicode"/>
                <a:sym typeface="Arial Unicode"/>
              </a:rPr>
              <a:t>同理 → 定義 → 發想 → 原型 → 測試 → 實際製作</a:t>
            </a:r>
          </a:p>
          <a:p>
            <a:pPr algn="l" marL="0" indent="0" lvl="0">
              <a:lnSpc>
                <a:spcPts val="223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239"/>
              </a:lnSpc>
              <a:spcBef>
                <a:spcPct val="0"/>
              </a:spcBef>
            </a:pPr>
          </a:p>
        </p:txBody>
      </p:sp>
      <p:grpSp>
        <p:nvGrpSpPr>
          <p:cNvPr name="Group 25" id="25"/>
          <p:cNvGrpSpPr/>
          <p:nvPr/>
        </p:nvGrpSpPr>
        <p:grpSpPr>
          <a:xfrm rot="0">
            <a:off x="11647887" y="7091940"/>
            <a:ext cx="1753135" cy="1753135"/>
            <a:chOff x="0" y="0"/>
            <a:chExt cx="2337513" cy="2337513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2337513" cy="2337513"/>
              <a:chOff x="0" y="0"/>
              <a:chExt cx="812800" cy="8128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3B3B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78524" y="634273"/>
              <a:ext cx="2180466" cy="10308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885"/>
                </a:lnSpc>
                <a:spcBef>
                  <a:spcPct val="0"/>
                </a:spcBef>
              </a:pPr>
              <a:r>
                <a:rPr lang="en-US" b="true" sz="4885">
                  <a:solidFill>
                    <a:srgbClr val="D1D1CB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4</a:t>
              </a:r>
              <a:r>
                <a:rPr lang="en-US" b="true" sz="4885" u="none">
                  <a:solidFill>
                    <a:srgbClr val="D1D1CB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/4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3B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365616" y="1055990"/>
            <a:ext cx="8893684" cy="8229600"/>
          </a:xfrm>
          <a:custGeom>
            <a:avLst/>
            <a:gdLst/>
            <a:ahLst/>
            <a:cxnLst/>
            <a:rect r="r" b="b" t="t" l="l"/>
            <a:pathLst>
              <a:path h="8229600" w="8893684">
                <a:moveTo>
                  <a:pt x="0" y="0"/>
                </a:moveTo>
                <a:lnTo>
                  <a:pt x="8893684" y="0"/>
                </a:lnTo>
                <a:lnTo>
                  <a:pt x="8893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448" r="0" b="-3675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40869" y="806637"/>
            <a:ext cx="7568068" cy="8208728"/>
            <a:chOff x="0" y="0"/>
            <a:chExt cx="10090757" cy="10944970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1858633"/>
              <a:ext cx="10090757" cy="7559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59"/>
                </a:lnSpc>
              </a:pPr>
              <a:r>
                <a:rPr lang="en-US" sz="2899">
                  <a:solidFill>
                    <a:srgbClr val="D1D1CB"/>
                  </a:solidFill>
                  <a:latin typeface="王漢宗顏楷體"/>
                  <a:ea typeface="王漢宗顏楷體"/>
                  <a:cs typeface="王漢宗顏楷體"/>
                  <a:sym typeface="王漢宗顏楷體"/>
                </a:rPr>
                <a:t>    海廢藝術創作是一項結合環保意識與藝術美感的創作行動，透過將海洋中所撿拾的各類海洋廢棄物（如塑膠瓶、漁具、浮球、玻璃碎片等）轉化為富有意義與美感的藝術作品，賦予這些被遺棄的物品全新生命。不論這些海廢來自海岸淨灘或洋流沖上岸邊，其創作過程不僅展現環境保育的實踐精神，更能引發社會大眾對海洋污染與永續發展的關注。期望透過藝術的力量，讓更多人了解並投入守護海洋的行動，一同為地球的未來盡一份心力。</a:t>
              </a:r>
            </a:p>
            <a:p>
              <a:pPr algn="l" marL="0" indent="0" lvl="0">
                <a:lnSpc>
                  <a:spcPts val="4059"/>
                </a:lnSpc>
                <a:spcBef>
                  <a:spcPct val="0"/>
                </a:spcBef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76200"/>
              <a:ext cx="10090757" cy="1447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250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0410512"/>
              <a:ext cx="10090757" cy="4938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080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3B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86964"/>
            <a:ext cx="7323107" cy="225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99"/>
              </a:lnSpc>
            </a:pPr>
            <a:r>
              <a:rPr lang="en-US" b="true" sz="7499" u="none">
                <a:solidFill>
                  <a:srgbClr val="D1D1CB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對生物多樣性</a:t>
            </a:r>
          </a:p>
          <a:p>
            <a:pPr algn="l" marL="0" indent="0" lvl="0">
              <a:lnSpc>
                <a:spcPts val="8999"/>
              </a:lnSpc>
            </a:pPr>
            <a:r>
              <a:rPr lang="en-US" b="true" sz="7499" u="none">
                <a:solidFill>
                  <a:srgbClr val="D1D1CB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的最大威脅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0887271" y="-376440"/>
            <a:ext cx="11039924" cy="11039880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-25047" r="0" b="-25047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832756" y="2966187"/>
            <a:ext cx="9649936" cy="684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D1D1CB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       海洋廢棄物對生物多樣性構成嚴重威脅，尤其以塑膠污染影響最為廣泛。許多海洋生物會誤食塑膠碎片，例如海龜將塑膠袋誤認為水母、海鳥將瓶蓋或發泡塑料當作食物餵養幼鳥，進而導致腸道阻塞、營養不良，甚至死亡。此外，微塑膠亦會透過食物鏈累積，最終進入人類體內，潛藏健康風險。</a:t>
            </a:r>
          </a:p>
          <a:p>
            <a:pPr algn="l">
              <a:lnSpc>
                <a:spcPts val="7279"/>
              </a:lnSpc>
            </a:pPr>
          </a:p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D1D1CB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      </a:t>
            </a:r>
            <a:r>
              <a:rPr lang="en-US" sz="2799" b="true">
                <a:solidFill>
                  <a:srgbClr val="D1D1CB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除了誤食風險，海廢中的廢棄漁網、繩索等也經常造成「幽靈漁具」現象，海豚、鯨魚、海豹等大型生物常因纏繞而受傷、行動受限，甚至無法浮上海面換氣而窒息死亡。這些人為污染不僅破壞海洋生態平衡，更對全球漁業資源與環境永續發展帶來長遠衝擊。因此，全面落實廢棄物減量、強化回收機制與推動海洋教育，已成為刻不容緩的國際共識與責任。</a:t>
            </a:r>
          </a:p>
          <a:p>
            <a:pPr algn="l">
              <a:lnSpc>
                <a:spcPts val="3919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n blurry image of tall grass with a blue sky in the background"/>
          <p:cNvSpPr/>
          <p:nvPr/>
        </p:nvSpPr>
        <p:spPr>
          <a:xfrm flipH="false" flipV="false" rot="0">
            <a:off x="-35997" y="-303223"/>
            <a:ext cx="18703331" cy="10590223"/>
          </a:xfrm>
          <a:custGeom>
            <a:avLst/>
            <a:gdLst/>
            <a:ahLst/>
            <a:cxnLst/>
            <a:rect r="r" b="b" t="t" l="l"/>
            <a:pathLst>
              <a:path h="10590223" w="18703331">
                <a:moveTo>
                  <a:pt x="0" y="0"/>
                </a:moveTo>
                <a:lnTo>
                  <a:pt x="18703331" y="0"/>
                </a:lnTo>
                <a:lnTo>
                  <a:pt x="18703331" y="10590223"/>
                </a:lnTo>
                <a:lnTo>
                  <a:pt x="0" y="10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-12393" t="0" r="-4968" b="-3809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084317" y="4614862"/>
            <a:ext cx="10119366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25"/>
              </a:lnSpc>
            </a:pPr>
            <a:r>
              <a:rPr lang="en-US" b="true" sz="7500">
                <a:solidFill>
                  <a:srgbClr val="D1D1CB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從海邊出發，撿回希望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243B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207005" y="4235505"/>
            <a:ext cx="3488322" cy="495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D1D1CB"/>
                </a:solidFill>
                <a:latin typeface="Arial Unicode"/>
                <a:ea typeface="Arial Unicode"/>
                <a:cs typeface="Arial Unicode"/>
                <a:sym typeface="Arial Unicode"/>
              </a:rPr>
              <a:t>漁業浮球/浮標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064674" y="8158393"/>
            <a:ext cx="377298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D1D1CB"/>
                </a:solidFill>
                <a:latin typeface="Arial Unicode"/>
                <a:ea typeface="Arial Unicode"/>
                <a:cs typeface="Arial Unicode"/>
                <a:sym typeface="Arial Unicode"/>
              </a:rPr>
              <a:t>塑膠繩、漁網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23409" y="4221218"/>
            <a:ext cx="377298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D1D1CB"/>
                </a:solidFill>
                <a:latin typeface="Arial Unicode"/>
                <a:ea typeface="Arial Unicode"/>
                <a:cs typeface="Arial Unicode"/>
                <a:sym typeface="Arial Unicode"/>
              </a:rPr>
              <a:t>寶特瓶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23409" y="8158393"/>
            <a:ext cx="377298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D1D1CB"/>
                </a:solidFill>
                <a:latin typeface="Arial Unicode"/>
                <a:ea typeface="Arial Unicode"/>
                <a:cs typeface="Arial Unicode"/>
                <a:sym typeface="Arial Unicode"/>
              </a:rPr>
              <a:t>寶特瓶與吸管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664766"/>
            <a:ext cx="9413027" cy="99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65"/>
              </a:lnSpc>
            </a:pPr>
            <a:r>
              <a:rPr lang="en-US" b="true" sz="6500">
                <a:solidFill>
                  <a:srgbClr val="D1D1CB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海邊常見垃圾種類比例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775961" y="1683339"/>
            <a:ext cx="2350410" cy="2350410"/>
            <a:chOff x="0" y="0"/>
            <a:chExt cx="3133880" cy="3133880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3133880" cy="3133880"/>
              <a:chOff x="0" y="0"/>
              <a:chExt cx="812800" cy="8128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1D1CB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1166481"/>
              <a:ext cx="3133880" cy="10290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885"/>
                </a:lnSpc>
                <a:spcBef>
                  <a:spcPct val="0"/>
                </a:spcBef>
              </a:pPr>
              <a:r>
                <a:rPr lang="en-US" b="true" sz="4885">
                  <a:solidFill>
                    <a:srgbClr val="243B3B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40%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775961" y="5639406"/>
            <a:ext cx="2350410" cy="2350410"/>
            <a:chOff x="0" y="0"/>
            <a:chExt cx="3133880" cy="313388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3133880" cy="3133880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1D1CB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0" y="1033360"/>
              <a:ext cx="3133880" cy="10290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885"/>
                </a:lnSpc>
                <a:spcBef>
                  <a:spcPct val="0"/>
                </a:spcBef>
              </a:pPr>
              <a:r>
                <a:rPr lang="en-US" b="true" sz="4885">
                  <a:solidFill>
                    <a:srgbClr val="243B3B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20%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834695" y="1683339"/>
            <a:ext cx="2350410" cy="2350410"/>
            <a:chOff x="0" y="0"/>
            <a:chExt cx="3133880" cy="3133880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3133880" cy="313388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1D1CB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102981"/>
              <a:ext cx="3133880" cy="10290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885"/>
                </a:lnSpc>
                <a:spcBef>
                  <a:spcPct val="0"/>
                </a:spcBef>
              </a:pPr>
              <a:r>
                <a:rPr lang="en-US" b="true" sz="4885">
                  <a:solidFill>
                    <a:srgbClr val="243B3B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25%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834695" y="5639406"/>
            <a:ext cx="2350410" cy="2350410"/>
            <a:chOff x="0" y="0"/>
            <a:chExt cx="812800" cy="812800"/>
          </a:xfrm>
        </p:grpSpPr>
        <p:sp>
          <p:nvSpPr>
            <p:cNvPr name="Freeform 23" id="2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D1CB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0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3834695" y="6404900"/>
            <a:ext cx="2350410" cy="781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85"/>
              </a:lnSpc>
              <a:spcBef>
                <a:spcPct val="0"/>
              </a:spcBef>
            </a:pPr>
            <a:r>
              <a:rPr lang="en-US" b="true" sz="4885">
                <a:solidFill>
                  <a:srgbClr val="243B3B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15%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D1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682124"/>
            <a:ext cx="11715451" cy="8992556"/>
          </a:xfrm>
          <a:custGeom>
            <a:avLst/>
            <a:gdLst/>
            <a:ahLst/>
            <a:cxnLst/>
            <a:rect r="r" b="b" t="t" l="l"/>
            <a:pathLst>
              <a:path h="8992556" w="11715451">
                <a:moveTo>
                  <a:pt x="0" y="0"/>
                </a:moveTo>
                <a:lnTo>
                  <a:pt x="11715451" y="0"/>
                </a:lnTo>
                <a:lnTo>
                  <a:pt x="11715451" y="8992556"/>
                </a:lnTo>
                <a:lnTo>
                  <a:pt x="0" y="8992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5" t="-51012" r="0" b="-5101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94306" y="8105775"/>
            <a:ext cx="4443282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  <a:spcBef>
                <a:spcPct val="0"/>
              </a:spcBef>
            </a:pPr>
            <a:r>
              <a:rPr lang="en-US" sz="7500" u="none">
                <a:solidFill>
                  <a:srgbClr val="FFFFF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謝謝觀看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DAGpLzKEClo</dc:identifier>
  <dcterms:modified xsi:type="dcterms:W3CDTF">2011-08-01T06:04:30Z</dcterms:modified>
  <cp:revision>1</cp:revision>
  <dc:title>深綠色和白色的企業簡潔風格生物多樣性教育簡報</dc:title>
</cp:coreProperties>
</file>